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72" r:id="rId2"/>
    <p:sldId id="266" r:id="rId3"/>
    <p:sldId id="282" r:id="rId4"/>
    <p:sldId id="274" r:id="rId5"/>
    <p:sldId id="275" r:id="rId6"/>
    <p:sldId id="279" r:id="rId7"/>
    <p:sldId id="286" r:id="rId8"/>
    <p:sldId id="287" r:id="rId9"/>
    <p:sldId id="297" r:id="rId10"/>
    <p:sldId id="284" r:id="rId11"/>
    <p:sldId id="283" r:id="rId12"/>
    <p:sldId id="296" r:id="rId13"/>
    <p:sldId id="285" r:id="rId14"/>
    <p:sldId id="288" r:id="rId15"/>
    <p:sldId id="289" r:id="rId16"/>
    <p:sldId id="291" r:id="rId17"/>
    <p:sldId id="292" r:id="rId18"/>
  </p:sldIdLst>
  <p:sldSz cx="9144000" cy="5143500" type="screen16x9"/>
  <p:notesSz cx="9296400" cy="14770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78">
          <p15:clr>
            <a:srgbClr val="A4A3A4"/>
          </p15:clr>
        </p15:guide>
      </p15:sldGuideLst>
    </p:ext>
    <p:ext uri="{2D200454-40CA-4A62-9FC3-DE9A4176ACB9}">
      <p15:notesGuideLst xmlns:p15="http://schemas.microsoft.com/office/powerpoint/2012/main">
        <p15:guide id="1" orient="horz" pos="4652">
          <p15:clr>
            <a:srgbClr val="A4A3A4"/>
          </p15:clr>
        </p15:guide>
        <p15:guide id="2" pos="29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598" autoAdjust="0"/>
  </p:normalViewPr>
  <p:slideViewPr>
    <p:cSldViewPr snapToGrid="0">
      <p:cViewPr varScale="1">
        <p:scale>
          <a:sx n="89" d="100"/>
          <a:sy n="89" d="100"/>
        </p:scale>
        <p:origin x="946" y="67"/>
      </p:cViewPr>
      <p:guideLst>
        <p:guide orient="horz" pos="1620"/>
        <p:guide pos="2878"/>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9" d="100"/>
          <a:sy n="49" d="100"/>
        </p:scale>
        <p:origin x="-1512" y="-90"/>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274638" y="1108075"/>
            <a:ext cx="9845676"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80895" algn="l" rtl="0" eaLnBrk="0" fontAlgn="base" hangingPunct="0">
      <a:spcBef>
        <a:spcPct val="30000"/>
      </a:spcBef>
      <a:spcAft>
        <a:spcPct val="0"/>
      </a:spcAft>
      <a:defRPr sz="1000" kern="1200">
        <a:solidFill>
          <a:schemeClr val="tx1"/>
        </a:solidFill>
        <a:latin typeface="Arial" charset="0"/>
        <a:ea typeface="+mn-ea"/>
        <a:cs typeface="+mn-cs"/>
      </a:defRPr>
    </a:lvl2pPr>
    <a:lvl3pPr marL="761790" algn="l" rtl="0" eaLnBrk="0" fontAlgn="base" hangingPunct="0">
      <a:spcBef>
        <a:spcPct val="30000"/>
      </a:spcBef>
      <a:spcAft>
        <a:spcPct val="0"/>
      </a:spcAft>
      <a:defRPr sz="1000" kern="1200">
        <a:solidFill>
          <a:schemeClr val="tx1"/>
        </a:solidFill>
        <a:latin typeface="Arial" charset="0"/>
        <a:ea typeface="+mn-ea"/>
        <a:cs typeface="+mn-cs"/>
      </a:defRPr>
    </a:lvl3pPr>
    <a:lvl4pPr marL="1142683" algn="l" rtl="0" eaLnBrk="0" fontAlgn="base" hangingPunct="0">
      <a:spcBef>
        <a:spcPct val="30000"/>
      </a:spcBef>
      <a:spcAft>
        <a:spcPct val="0"/>
      </a:spcAft>
      <a:defRPr sz="1000" kern="1200">
        <a:solidFill>
          <a:schemeClr val="tx1"/>
        </a:solidFill>
        <a:latin typeface="Arial" charset="0"/>
        <a:ea typeface="+mn-ea"/>
        <a:cs typeface="+mn-cs"/>
      </a:defRPr>
    </a:lvl4pPr>
    <a:lvl5pPr marL="1523573" algn="l" rtl="0" eaLnBrk="0" fontAlgn="base" hangingPunct="0">
      <a:spcBef>
        <a:spcPct val="30000"/>
      </a:spcBef>
      <a:spcAft>
        <a:spcPct val="0"/>
      </a:spcAft>
      <a:defRPr sz="1000" kern="1200">
        <a:solidFill>
          <a:schemeClr val="tx1"/>
        </a:solidFill>
        <a:latin typeface="Arial" charset="0"/>
        <a:ea typeface="+mn-ea"/>
        <a:cs typeface="+mn-cs"/>
      </a:defRPr>
    </a:lvl5pPr>
    <a:lvl6pPr marL="1904467" algn="l" defTabSz="761790" rtl="0" eaLnBrk="1" latinLnBrk="0" hangingPunct="1">
      <a:defRPr sz="1000" kern="1200">
        <a:solidFill>
          <a:schemeClr val="tx1"/>
        </a:solidFill>
        <a:latin typeface="+mn-lt"/>
        <a:ea typeface="+mn-ea"/>
        <a:cs typeface="+mn-cs"/>
      </a:defRPr>
    </a:lvl6pPr>
    <a:lvl7pPr marL="2285362" algn="l" defTabSz="761790" rtl="0" eaLnBrk="1" latinLnBrk="0" hangingPunct="1">
      <a:defRPr sz="1000" kern="1200">
        <a:solidFill>
          <a:schemeClr val="tx1"/>
        </a:solidFill>
        <a:latin typeface="+mn-lt"/>
        <a:ea typeface="+mn-ea"/>
        <a:cs typeface="+mn-cs"/>
      </a:defRPr>
    </a:lvl7pPr>
    <a:lvl8pPr marL="2666253" algn="l" defTabSz="761790" rtl="0" eaLnBrk="1" latinLnBrk="0" hangingPunct="1">
      <a:defRPr sz="1000" kern="1200">
        <a:solidFill>
          <a:schemeClr val="tx1"/>
        </a:solidFill>
        <a:latin typeface="+mn-lt"/>
        <a:ea typeface="+mn-ea"/>
        <a:cs typeface="+mn-cs"/>
      </a:defRPr>
    </a:lvl8pPr>
    <a:lvl9pPr marL="3047146" algn="l" defTabSz="761790" rtl="0" eaLnBrk="1" latinLnBrk="0" hangingPunct="1">
      <a:defRPr sz="10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439927"/>
            <a:ext cx="2133600" cy="154782"/>
          </a:xfrm>
        </p:spPr>
        <p:txBody>
          <a:bodyPr/>
          <a:lstStyle>
            <a:lvl1pPr>
              <a:defRPr/>
            </a:lvl1pPr>
          </a:lstStyle>
          <a:p>
            <a:pPr>
              <a:defRPr/>
            </a:pPr>
            <a:fld id="{03BA23CF-AA30-4A18-B744-605C3E9DBF07}" type="slidenum">
              <a:rPr lang="en-US"/>
              <a:pPr>
                <a:defRPr/>
              </a:pPr>
              <a:t>‹#›</a:t>
            </a:fld>
            <a:endParaRPr lang="en-US"/>
          </a:p>
        </p:txBody>
      </p:sp>
      <p:sp>
        <p:nvSpPr>
          <p:cNvPr id="2" name="TextBox 1">
            <a:extLst>
              <a:ext uri="{FF2B5EF4-FFF2-40B4-BE49-F238E27FC236}">
                <a16:creationId xmlns:a16="http://schemas.microsoft.com/office/drawing/2014/main" id="{D56687D7-76F0-8040-93B6-084C7529F854}"/>
              </a:ext>
            </a:extLst>
          </p:cNvPr>
          <p:cNvSpPr txBox="1"/>
          <p:nvPr userDrawn="1"/>
        </p:nvSpPr>
        <p:spPr>
          <a:xfrm>
            <a:off x="4705815" y="4780156"/>
            <a:ext cx="184731" cy="369332"/>
          </a:xfrm>
          <a:prstGeom prst="rect">
            <a:avLst/>
          </a:prstGeom>
          <a:noFill/>
        </p:spPr>
        <p:txBody>
          <a:bodyPr wrap="none" rtlCol="0">
            <a:spAutoFit/>
          </a:bodyPr>
          <a:lstStyle/>
          <a:p>
            <a:endParaRPr lang="en-US" dirty="0"/>
          </a:p>
        </p:txBody>
      </p:sp>
      <p:pic>
        <p:nvPicPr>
          <p:cNvPr id="6" name="Picture 27" descr="ti_logo_powerpoint_1_line.png"/>
          <p:cNvPicPr>
            <a:picLocks noChangeAspect="1"/>
          </p:cNvPicPr>
          <p:nvPr userDrawn="1"/>
        </p:nvPicPr>
        <p:blipFill>
          <a:blip r:embed="rId3" cstate="print"/>
          <a:srcRect/>
          <a:stretch>
            <a:fillRect/>
          </a:stretch>
        </p:blipFill>
        <p:spPr bwMode="auto">
          <a:xfrm>
            <a:off x="7329362" y="4782264"/>
            <a:ext cx="1562364" cy="193146"/>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5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5" name="Rectangle 24">
            <a:extLst>
              <a:ext uri="{FF2B5EF4-FFF2-40B4-BE49-F238E27FC236}">
                <a16:creationId xmlns:a16="http://schemas.microsoft.com/office/drawing/2014/main" id="{73F1F293-7B5B-6248-AEF0-BCB7B73543E3}"/>
              </a:ext>
            </a:extLst>
          </p:cNvPr>
          <p:cNvSpPr>
            <a:spLocks noGrp="1" noChangeArrowheads="1"/>
          </p:cNvSpPr>
          <p:nvPr>
            <p:ph type="sldNum" sz="quarter" idx="10"/>
          </p:nvPr>
        </p:nvSpPr>
        <p:spPr>
          <a:xfrm>
            <a:off x="6642100" y="4439927"/>
            <a:ext cx="2133600" cy="154782"/>
          </a:xfrm>
        </p:spPr>
        <p:txBody>
          <a:bodyPr/>
          <a:lstStyle>
            <a:lvl1pPr>
              <a:defRPr/>
            </a:lvl1pPr>
          </a:lstStyle>
          <a:p>
            <a:pPr>
              <a:defRPr/>
            </a:pPr>
            <a:fld id="{03BA23CF-AA30-4A18-B744-605C3E9DBF07}" type="slidenum">
              <a:rPr lang="en-US"/>
              <a:pPr>
                <a:defRPr/>
              </a:pPr>
              <a:t>‹#›</a:t>
            </a:fld>
            <a:endParaRPr lang="en-US"/>
          </a:p>
        </p:txBody>
      </p:sp>
      <p:pic>
        <p:nvPicPr>
          <p:cNvPr id="6" name="Picture 27" descr="ti_logo_powerpoint_1_line.png"/>
          <p:cNvPicPr>
            <a:picLocks noChangeAspect="1"/>
          </p:cNvPicPr>
          <p:nvPr userDrawn="1"/>
        </p:nvPicPr>
        <p:blipFill>
          <a:blip r:embed="rId3"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656105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10"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5" name="Rectangle 24">
            <a:extLst>
              <a:ext uri="{FF2B5EF4-FFF2-40B4-BE49-F238E27FC236}">
                <a16:creationId xmlns:a16="http://schemas.microsoft.com/office/drawing/2014/main" id="{7815B5F2-A5A7-1E49-BC30-BA3F75996177}"/>
              </a:ext>
            </a:extLst>
          </p:cNvPr>
          <p:cNvSpPr>
            <a:spLocks noGrp="1" noChangeArrowheads="1"/>
          </p:cNvSpPr>
          <p:nvPr>
            <p:ph type="sldNum" sz="quarter" idx="10"/>
          </p:nvPr>
        </p:nvSpPr>
        <p:spPr>
          <a:xfrm>
            <a:off x="6642100" y="4439927"/>
            <a:ext cx="2133600" cy="154782"/>
          </a:xfrm>
        </p:spPr>
        <p:txBody>
          <a:bodyPr/>
          <a:lstStyle>
            <a:lvl1pPr>
              <a:defRPr>
                <a:solidFill>
                  <a:schemeClr val="tx1"/>
                </a:solidFill>
              </a:defRPr>
            </a:lvl1pPr>
          </a:lstStyle>
          <a:p>
            <a:pPr>
              <a:defRPr/>
            </a:pPr>
            <a:fld id="{03BA23CF-AA30-4A18-B744-605C3E9DBF07}" type="slidenum">
              <a:rPr lang="en-US" smtClean="0"/>
              <a:pPr>
                <a:defRPr/>
              </a:pPr>
              <a:t>‹#›</a:t>
            </a:fld>
            <a:endParaRPr lang="en-US"/>
          </a:p>
        </p:txBody>
      </p:sp>
      <p:pic>
        <p:nvPicPr>
          <p:cNvPr id="6" name="Picture 27" descr="ti_logo_powerpoint_1_line.png"/>
          <p:cNvPicPr>
            <a:picLocks noChangeAspect="1"/>
          </p:cNvPicPr>
          <p:nvPr userDrawn="1"/>
        </p:nvPicPr>
        <p:blipFill>
          <a:blip r:embed="rId3" cstate="print"/>
          <a:srcRect/>
          <a:stretch>
            <a:fillRect/>
          </a:stretch>
        </p:blipFill>
        <p:spPr bwMode="auto">
          <a:xfrm>
            <a:off x="7329362" y="4782264"/>
            <a:ext cx="1562364" cy="193146"/>
          </a:xfrm>
          <a:prstGeom prst="rect">
            <a:avLst/>
          </a:prstGeom>
          <a:noFill/>
          <a:ln w="9525">
            <a:noFill/>
            <a:miter lim="800000"/>
            <a:headEnd/>
            <a:tailEnd/>
          </a:ln>
        </p:spPr>
      </p:pic>
    </p:spTree>
    <p:extLst>
      <p:ext uri="{BB962C8B-B14F-4D97-AF65-F5344CB8AC3E}">
        <p14:creationId xmlns:p14="http://schemas.microsoft.com/office/powerpoint/2010/main" val="3546851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5" name="Rectangle 24">
            <a:extLst>
              <a:ext uri="{FF2B5EF4-FFF2-40B4-BE49-F238E27FC236}">
                <a16:creationId xmlns:a16="http://schemas.microsoft.com/office/drawing/2014/main" id="{73F1F293-7B5B-6248-AEF0-BCB7B73543E3}"/>
              </a:ext>
            </a:extLst>
          </p:cNvPr>
          <p:cNvSpPr>
            <a:spLocks noGrp="1" noChangeArrowheads="1"/>
          </p:cNvSpPr>
          <p:nvPr>
            <p:ph type="sldNum" sz="quarter" idx="10"/>
          </p:nvPr>
        </p:nvSpPr>
        <p:spPr>
          <a:xfrm>
            <a:off x="6642100" y="4439927"/>
            <a:ext cx="2133600" cy="154782"/>
          </a:xfrm>
        </p:spPr>
        <p:txBody>
          <a:bodyPr/>
          <a:lstStyle>
            <a:lvl1pPr>
              <a:defRPr/>
            </a:lvl1pPr>
          </a:lstStyle>
          <a:p>
            <a:pPr>
              <a:defRPr/>
            </a:pPr>
            <a:fld id="{03BA23CF-AA30-4A18-B744-605C3E9DBF07}" type="slidenum">
              <a:rPr lang="en-US"/>
              <a:pPr>
                <a:defRPr/>
              </a:pPr>
              <a:t>‹#›</a:t>
            </a:fld>
            <a:endParaRPr lang="en-US"/>
          </a:p>
        </p:txBody>
      </p:sp>
      <p:pic>
        <p:nvPicPr>
          <p:cNvPr id="6" name="Picture 5" descr="A picture containing drawing, cup&#10;&#10;Description automatically generated">
            <a:extLst>
              <a:ext uri="{FF2B5EF4-FFF2-40B4-BE49-F238E27FC236}">
                <a16:creationId xmlns:a16="http://schemas.microsoft.com/office/drawing/2014/main" id="{7CC34E39-7310-7442-846F-66689DD005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29868" y="4782676"/>
            <a:ext cx="1563597" cy="191106"/>
          </a:xfrm>
          <a:prstGeom prst="rect">
            <a:avLst/>
          </a:prstGeom>
        </p:spPr>
      </p:pic>
    </p:spTree>
    <p:extLst>
      <p:ext uri="{BB962C8B-B14F-4D97-AF65-F5344CB8AC3E}">
        <p14:creationId xmlns:p14="http://schemas.microsoft.com/office/powerpoint/2010/main" val="79681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333378" y="786357"/>
            <a:ext cx="8467725" cy="3709449"/>
          </a:xfrm>
        </p:spPr>
        <p:txBody>
          <a:bodyPr/>
          <a:lstStyle>
            <a:lvl1pPr>
              <a:spcBef>
                <a:spcPts val="667"/>
              </a:spcBef>
              <a:defRPr/>
            </a:lvl1pPr>
            <a:lvl3pPr>
              <a:defRPr sz="1500"/>
            </a:lvl3pPr>
            <a:lvl4pPr>
              <a:defRPr sz="1500"/>
            </a:lvl4pPr>
            <a:lvl5pPr>
              <a:defRPr sz="15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pPr>
                <a:defRPr/>
              </a:pPr>
              <a:t>‹#›</a:t>
            </a:fld>
            <a:endParaRPr lang="en-US"/>
          </a:p>
        </p:txBody>
      </p:sp>
      <p:pic>
        <p:nvPicPr>
          <p:cNvPr id="5"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333375"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pPr>
                <a:defRPr/>
              </a:pPr>
              <a:t>‹#›</a:t>
            </a:fld>
            <a:endParaRPr lang="en-US"/>
          </a:p>
        </p:txBody>
      </p:sp>
      <p:pic>
        <p:nvPicPr>
          <p:cNvPr id="6"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Edit Master text styles</a:t>
            </a:r>
          </a:p>
        </p:txBody>
      </p:sp>
      <p:sp>
        <p:nvSpPr>
          <p:cNvPr id="6" name="Content Placeholder 5"/>
          <p:cNvSpPr>
            <a:spLocks noGrp="1"/>
          </p:cNvSpPr>
          <p:nvPr>
            <p:ph sz="quarter" idx="4"/>
          </p:nvPr>
        </p:nvSpPr>
        <p:spPr>
          <a:xfrm>
            <a:off x="4645028"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pPr>
                <a:defRPr/>
              </a:pPr>
              <a:t>‹#›</a:t>
            </a:fld>
            <a:endParaRPr lang="en-US"/>
          </a:p>
        </p:txBody>
      </p:sp>
      <p:pic>
        <p:nvPicPr>
          <p:cNvPr id="8"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pPr>
                <a:defRPr/>
              </a:pPr>
              <a:t>‹#›</a:t>
            </a:fld>
            <a:endParaRPr lang="en-US"/>
          </a:p>
        </p:txBody>
      </p:sp>
      <p:pic>
        <p:nvPicPr>
          <p:cNvPr id="4"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8"/>
          </a:xfrm>
        </p:spPr>
        <p:txBody>
          <a:bodyPr anchor="b"/>
          <a:lstStyle>
            <a:lvl1pPr algn="l">
              <a:defRPr sz="2700" b="1">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04788"/>
            <a:ext cx="5111750" cy="4389835"/>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076325"/>
            <a:ext cx="3008313" cy="3518298"/>
          </a:xfrm>
        </p:spPr>
        <p:txBody>
          <a:bodyPr/>
          <a:lstStyle>
            <a:lvl1pPr marL="0" indent="0">
              <a:buNone/>
              <a:defRPr sz="1700"/>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a:t>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pPr>
                <a:defRPr/>
              </a:pPr>
              <a:t>‹#›</a:t>
            </a:fld>
            <a:endParaRPr lang="en-US"/>
          </a:p>
        </p:txBody>
      </p:sp>
      <p:pic>
        <p:nvPicPr>
          <p:cNvPr id="6" name="Picture 27" descr="ti_logo_powerpoint_1_line.png"/>
          <p:cNvPicPr>
            <a:picLocks noChangeAspect="1"/>
          </p:cNvPicPr>
          <p:nvPr userDrawn="1"/>
        </p:nvPicPr>
        <p:blipFill>
          <a:blip r:embed="rId2" cstate="print"/>
          <a:srcRect/>
          <a:stretch>
            <a:fillRect/>
          </a:stretch>
        </p:blipFill>
        <p:spPr bwMode="auto">
          <a:xfrm>
            <a:off x="7329362" y="4782264"/>
            <a:ext cx="1562364" cy="193146"/>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333378" y="794149"/>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30" name="Rectangle 6"/>
          <p:cNvSpPr>
            <a:spLocks noGrp="1" noChangeArrowheads="1"/>
          </p:cNvSpPr>
          <p:nvPr>
            <p:ph type="sldNum" sz="quarter" idx="4"/>
          </p:nvPr>
        </p:nvSpPr>
        <p:spPr bwMode="auto">
          <a:xfrm>
            <a:off x="6667503" y="444279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pPr>
                <a:defRPr/>
              </a:pPr>
              <a:t>‹#›</a:t>
            </a:fld>
            <a:endParaRPr lang="en-US"/>
          </a:p>
        </p:txBody>
      </p:sp>
      <p:cxnSp>
        <p:nvCxnSpPr>
          <p:cNvPr id="3" name="Straight Connector 2">
            <a:extLst>
              <a:ext uri="{FF2B5EF4-FFF2-40B4-BE49-F238E27FC236}">
                <a16:creationId xmlns:a16="http://schemas.microsoft.com/office/drawing/2014/main" id="{92663C74-62AB-B64B-BCBB-0866ABE6E2D3}"/>
              </a:ext>
            </a:extLst>
          </p:cNvPr>
          <p:cNvCxnSpPr>
            <a:cxnSpLocks/>
          </p:cNvCxnSpPr>
          <p:nvPr userDrawn="1"/>
        </p:nvCxnSpPr>
        <p:spPr>
          <a:xfrm>
            <a:off x="0" y="4656947"/>
            <a:ext cx="892889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 Box 31">
            <a:extLst>
              <a:ext uri="{FF2B5EF4-FFF2-40B4-BE49-F238E27FC236}">
                <a16:creationId xmlns:a16="http://schemas.microsoft.com/office/drawing/2014/main" id="{BBEA79FD-0CFB-464E-959F-0C18C604804A}"/>
              </a:ext>
            </a:extLst>
          </p:cNvPr>
          <p:cNvSpPr txBox="1">
            <a:spLocks noChangeArrowheads="1"/>
          </p:cNvSpPr>
          <p:nvPr userDrawn="1"/>
        </p:nvSpPr>
        <p:spPr bwMode="auto">
          <a:xfrm>
            <a:off x="334013" y="4646685"/>
            <a:ext cx="2111375" cy="184642"/>
          </a:xfrm>
          <a:prstGeom prst="rect">
            <a:avLst/>
          </a:prstGeom>
          <a:noFill/>
          <a:ln w="9525">
            <a:noFill/>
            <a:miter lim="800000"/>
            <a:headEnd/>
            <a:tailEnd/>
          </a:ln>
          <a:effectLst/>
        </p:spPr>
        <p:txBody>
          <a:bodyPr lIns="76179" tIns="38088" rIns="76179" bIns="38088">
            <a:spAutoFit/>
          </a:bodyPr>
          <a:lstStyle/>
          <a:p>
            <a:pPr>
              <a:spcBef>
                <a:spcPct val="50000"/>
              </a:spcBef>
              <a:defRPr/>
            </a:pPr>
            <a:r>
              <a:rPr lang="en-US" sz="700" dirty="0">
                <a:cs typeface="+mn-cs"/>
              </a:rPr>
              <a:t>TI Confidential – NDA Restrictions</a:t>
            </a:r>
          </a:p>
        </p:txBody>
      </p:sp>
    </p:spTree>
  </p:cSld>
  <p:clrMap bg1="lt1" tx1="dk1" bg2="lt2" tx2="dk2" accent1="accent1" accent2="accent2" accent3="accent3" accent4="accent4" accent5="accent5" accent6="accent6" hlink="hlink" folHlink="folHlink"/>
  <p:sldLayoutIdLst>
    <p:sldLayoutId id="2147483719" r:id="rId1"/>
    <p:sldLayoutId id="2147483726" r:id="rId2"/>
    <p:sldLayoutId id="2147483735" r:id="rId3"/>
    <p:sldLayoutId id="2147483750" r:id="rId4"/>
    <p:sldLayoutId id="2147483709" r:id="rId5"/>
    <p:sldLayoutId id="2147483711" r:id="rId6"/>
    <p:sldLayoutId id="2147483712" r:id="rId7"/>
    <p:sldLayoutId id="2147483713" r:id="rId8"/>
    <p:sldLayoutId id="2147483715" r:id="rId9"/>
  </p:sldLayoutIdLst>
  <p:hf hdr="0" ftr="0" dt="0"/>
  <p:txStyles>
    <p:title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p:titleStyle>
    <p:bodyStyle>
      <a:lvl1pPr marL="189124" indent="-189124" algn="l" rtl="0" eaLnBrk="1" fontAlgn="base" hangingPunct="1">
        <a:spcBef>
          <a:spcPts val="667"/>
        </a:spcBef>
        <a:spcAft>
          <a:spcPct val="0"/>
        </a:spcAft>
        <a:buChar char="•"/>
        <a:defRPr sz="1800">
          <a:solidFill>
            <a:schemeClr val="tx1"/>
          </a:solidFill>
          <a:latin typeface="+mn-lt"/>
          <a:ea typeface="+mn-ea"/>
          <a:cs typeface="+mn-cs"/>
        </a:defRPr>
      </a:lvl1pPr>
      <a:lvl2pPr marL="478763" indent="-194416" algn="l" rtl="0" eaLnBrk="1" fontAlgn="base" hangingPunct="1">
        <a:spcBef>
          <a:spcPct val="20000"/>
        </a:spcBef>
        <a:spcAft>
          <a:spcPct val="0"/>
        </a:spcAft>
        <a:buChar char="–"/>
        <a:defRPr sz="1600">
          <a:solidFill>
            <a:schemeClr val="tx1"/>
          </a:solidFill>
          <a:latin typeface="+mn-lt"/>
        </a:defRPr>
      </a:lvl2pPr>
      <a:lvl3pPr marL="711530" indent="-137548" algn="l" rtl="0" eaLnBrk="1" fontAlgn="base" hangingPunct="1">
        <a:spcBef>
          <a:spcPct val="15000"/>
        </a:spcBef>
        <a:spcAft>
          <a:spcPct val="0"/>
        </a:spcAft>
        <a:buChar char="•"/>
        <a:defRPr sz="1600">
          <a:solidFill>
            <a:schemeClr val="tx1"/>
          </a:solidFill>
          <a:latin typeface="+mn-lt"/>
        </a:defRPr>
      </a:lvl3pPr>
      <a:lvl4pPr marL="1001168" indent="-194416" algn="l" rtl="0" eaLnBrk="1" fontAlgn="base" hangingPunct="1">
        <a:spcBef>
          <a:spcPct val="5000"/>
        </a:spcBef>
        <a:spcAft>
          <a:spcPct val="0"/>
        </a:spcAft>
        <a:buChar char="–"/>
        <a:defRPr sz="1600">
          <a:solidFill>
            <a:schemeClr val="tx1"/>
          </a:solidFill>
          <a:latin typeface="+mn-lt"/>
        </a:defRPr>
      </a:lvl4pPr>
      <a:lvl5pPr marL="1240546" indent="-144163" algn="l" rtl="0" eaLnBrk="1" fontAlgn="base" hangingPunct="1">
        <a:spcBef>
          <a:spcPct val="0"/>
        </a:spcBef>
        <a:spcAft>
          <a:spcPct val="0"/>
        </a:spcAft>
        <a:buChar char="»"/>
        <a:defRPr sz="1600">
          <a:solidFill>
            <a:schemeClr val="tx1"/>
          </a:solidFill>
          <a:latin typeface="+mn-lt"/>
        </a:defRPr>
      </a:lvl5pPr>
      <a:lvl6pPr marL="1621441" indent="-144163" algn="l" rtl="0" eaLnBrk="1" fontAlgn="base" hangingPunct="1">
        <a:spcBef>
          <a:spcPct val="0"/>
        </a:spcBef>
        <a:spcAft>
          <a:spcPct val="0"/>
        </a:spcAft>
        <a:buChar char="»"/>
        <a:defRPr sz="1300">
          <a:solidFill>
            <a:schemeClr val="tx1"/>
          </a:solidFill>
          <a:latin typeface="+mn-lt"/>
        </a:defRPr>
      </a:lvl6pPr>
      <a:lvl7pPr marL="2002336" indent="-144163" algn="l" rtl="0" eaLnBrk="1" fontAlgn="base" hangingPunct="1">
        <a:spcBef>
          <a:spcPct val="0"/>
        </a:spcBef>
        <a:spcAft>
          <a:spcPct val="0"/>
        </a:spcAft>
        <a:buChar char="»"/>
        <a:defRPr sz="1300">
          <a:solidFill>
            <a:schemeClr val="tx1"/>
          </a:solidFill>
          <a:latin typeface="+mn-lt"/>
        </a:defRPr>
      </a:lvl7pPr>
      <a:lvl8pPr marL="2383230" indent="-144163" algn="l" rtl="0" eaLnBrk="1" fontAlgn="base" hangingPunct="1">
        <a:spcBef>
          <a:spcPct val="0"/>
        </a:spcBef>
        <a:spcAft>
          <a:spcPct val="0"/>
        </a:spcAft>
        <a:buChar char="»"/>
        <a:defRPr sz="1300">
          <a:solidFill>
            <a:schemeClr val="tx1"/>
          </a:solidFill>
          <a:latin typeface="+mn-lt"/>
        </a:defRPr>
      </a:lvl8pPr>
      <a:lvl9pPr marL="2764124" indent="-144163" algn="l" rtl="0" eaLnBrk="1" fontAlgn="base" hangingPunct="1">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em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8.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 Id="rId5" Type="http://schemas.openxmlformats.org/officeDocument/2006/relationships/image" Target="../media/image14.emf"/><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hyperlink" Target="mailto:0.55@F/2.4" TargetMode="Externa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8A065-9139-244A-86CE-7E7BF673FC0F}"/>
              </a:ext>
            </a:extLst>
          </p:cNvPr>
          <p:cNvSpPr>
            <a:spLocks noGrp="1"/>
          </p:cNvSpPr>
          <p:nvPr>
            <p:ph type="ctrTitle"/>
          </p:nvPr>
        </p:nvSpPr>
        <p:spPr/>
        <p:txBody>
          <a:bodyPr/>
          <a:lstStyle/>
          <a:p>
            <a:r>
              <a:rPr lang="en-US" dirty="0"/>
              <a:t>0.39’’ AR HUD PGU Optical Design</a:t>
            </a:r>
          </a:p>
        </p:txBody>
      </p:sp>
      <p:sp>
        <p:nvSpPr>
          <p:cNvPr id="3" name="Subtitle 2">
            <a:extLst>
              <a:ext uri="{FF2B5EF4-FFF2-40B4-BE49-F238E27FC236}">
                <a16:creationId xmlns:a16="http://schemas.microsoft.com/office/drawing/2014/main" id="{97E82DED-767D-4547-AF13-5AC0A5F27DE6}"/>
              </a:ext>
            </a:extLst>
          </p:cNvPr>
          <p:cNvSpPr>
            <a:spLocks noGrp="1"/>
          </p:cNvSpPr>
          <p:nvPr>
            <p:ph type="subTitle" idx="1"/>
          </p:nvPr>
        </p:nvSpPr>
        <p:spPr/>
        <p:txBody>
          <a:bodyPr/>
          <a:lstStyle/>
          <a:p>
            <a:r>
              <a:rPr lang="en-US" dirty="0"/>
              <a:t>HUD PGU Reference Design</a:t>
            </a:r>
          </a:p>
          <a:p>
            <a:r>
              <a:rPr lang="en-US" dirty="0"/>
              <a:t>August 2025</a:t>
            </a:r>
          </a:p>
        </p:txBody>
      </p:sp>
      <p:sp>
        <p:nvSpPr>
          <p:cNvPr id="5" name="Rectangle 24">
            <a:extLst>
              <a:ext uri="{FF2B5EF4-FFF2-40B4-BE49-F238E27FC236}">
                <a16:creationId xmlns:a16="http://schemas.microsoft.com/office/drawing/2014/main" id="{BF4BDD6C-DF5D-6045-B8B0-A93D8BE41299}"/>
              </a:ext>
            </a:extLst>
          </p:cNvPr>
          <p:cNvSpPr>
            <a:spLocks noGrp="1" noChangeArrowheads="1"/>
          </p:cNvSpPr>
          <p:nvPr>
            <p:ph type="sldNum" sz="quarter" idx="10"/>
          </p:nvPr>
        </p:nvSpPr>
        <p:spPr>
          <a:xfrm>
            <a:off x="6667500" y="4448217"/>
            <a:ext cx="2133600" cy="154782"/>
          </a:xfrm>
        </p:spPr>
        <p:txBody>
          <a:bodyPr/>
          <a:lstStyle/>
          <a:p>
            <a:fld id="{07B5736C-021E-4EDA-A2F9-FF199D20DBAA}" type="slidenum">
              <a:rPr lang="en-US" smtClean="0"/>
              <a:pPr/>
              <a:t>1</a:t>
            </a:fld>
            <a:endParaRPr lang="en-US"/>
          </a:p>
        </p:txBody>
      </p:sp>
    </p:spTree>
    <p:extLst>
      <p:ext uri="{BB962C8B-B14F-4D97-AF65-F5344CB8AC3E}">
        <p14:creationId xmlns:p14="http://schemas.microsoft.com/office/powerpoint/2010/main" val="1929176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3C268-B7EA-4253-9861-AA191ECD8525}"/>
              </a:ext>
            </a:extLst>
          </p:cNvPr>
          <p:cNvSpPr>
            <a:spLocks noGrp="1"/>
          </p:cNvSpPr>
          <p:nvPr>
            <p:ph type="title"/>
          </p:nvPr>
        </p:nvSpPr>
        <p:spPr/>
        <p:txBody>
          <a:bodyPr/>
          <a:lstStyle/>
          <a:p>
            <a:r>
              <a:rPr lang="en-US" dirty="0"/>
              <a:t>Telecentric Projection Lens Design &amp; MTF Plot</a:t>
            </a:r>
          </a:p>
        </p:txBody>
      </p:sp>
      <p:sp>
        <p:nvSpPr>
          <p:cNvPr id="3" name="Slide Number Placeholder 2">
            <a:extLst>
              <a:ext uri="{FF2B5EF4-FFF2-40B4-BE49-F238E27FC236}">
                <a16:creationId xmlns:a16="http://schemas.microsoft.com/office/drawing/2014/main" id="{04B01EF4-7352-4520-9EAD-0B5527C27B74}"/>
              </a:ext>
            </a:extLst>
          </p:cNvPr>
          <p:cNvSpPr>
            <a:spLocks noGrp="1"/>
          </p:cNvSpPr>
          <p:nvPr>
            <p:ph type="sldNum" sz="quarter" idx="10"/>
          </p:nvPr>
        </p:nvSpPr>
        <p:spPr/>
        <p:txBody>
          <a:bodyPr/>
          <a:lstStyle/>
          <a:p>
            <a:pPr>
              <a:defRPr/>
            </a:pPr>
            <a:fld id="{D4C52F08-588C-488E-A5AB-DF69250DE862}" type="slidenum">
              <a:rPr lang="en-US" smtClean="0"/>
              <a:pPr>
                <a:defRPr/>
              </a:pPr>
              <a:t>10</a:t>
            </a:fld>
            <a:endParaRPr lang="en-US"/>
          </a:p>
        </p:txBody>
      </p:sp>
      <p:pic>
        <p:nvPicPr>
          <p:cNvPr id="4" name="Picture 3">
            <a:extLst>
              <a:ext uri="{FF2B5EF4-FFF2-40B4-BE49-F238E27FC236}">
                <a16:creationId xmlns:a16="http://schemas.microsoft.com/office/drawing/2014/main" id="{CAB272E3-1B3E-47E0-B98D-F2ABD5C33FA7}"/>
              </a:ext>
            </a:extLst>
          </p:cNvPr>
          <p:cNvPicPr>
            <a:picLocks noChangeAspect="1"/>
          </p:cNvPicPr>
          <p:nvPr/>
        </p:nvPicPr>
        <p:blipFill>
          <a:blip r:embed="rId2"/>
          <a:stretch>
            <a:fillRect/>
          </a:stretch>
        </p:blipFill>
        <p:spPr>
          <a:xfrm>
            <a:off x="70257" y="914543"/>
            <a:ext cx="4517900" cy="1711139"/>
          </a:xfrm>
          <a:prstGeom prst="rect">
            <a:avLst/>
          </a:prstGeom>
        </p:spPr>
      </p:pic>
      <p:pic>
        <p:nvPicPr>
          <p:cNvPr id="5" name="Picture 4">
            <a:extLst>
              <a:ext uri="{FF2B5EF4-FFF2-40B4-BE49-F238E27FC236}">
                <a16:creationId xmlns:a16="http://schemas.microsoft.com/office/drawing/2014/main" id="{6A24DDB8-3B04-4D54-B630-EE7C1209A4CD}"/>
              </a:ext>
            </a:extLst>
          </p:cNvPr>
          <p:cNvPicPr>
            <a:picLocks noChangeAspect="1"/>
          </p:cNvPicPr>
          <p:nvPr/>
        </p:nvPicPr>
        <p:blipFill>
          <a:blip r:embed="rId3"/>
          <a:stretch>
            <a:fillRect/>
          </a:stretch>
        </p:blipFill>
        <p:spPr>
          <a:xfrm>
            <a:off x="4642257" y="852427"/>
            <a:ext cx="4347102" cy="3260912"/>
          </a:xfrm>
          <a:prstGeom prst="rect">
            <a:avLst/>
          </a:prstGeom>
        </p:spPr>
      </p:pic>
      <p:sp>
        <p:nvSpPr>
          <p:cNvPr id="7" name="Rectangle 6">
            <a:extLst>
              <a:ext uri="{FF2B5EF4-FFF2-40B4-BE49-F238E27FC236}">
                <a16:creationId xmlns:a16="http://schemas.microsoft.com/office/drawing/2014/main" id="{436F0AD8-7307-4BDE-A300-4C228ECE2AAE}"/>
              </a:ext>
            </a:extLst>
          </p:cNvPr>
          <p:cNvSpPr/>
          <p:nvPr/>
        </p:nvSpPr>
        <p:spPr>
          <a:xfrm>
            <a:off x="70257" y="2765857"/>
            <a:ext cx="4572000" cy="1754326"/>
          </a:xfrm>
          <a:prstGeom prst="rect">
            <a:avLst/>
          </a:prstGeom>
        </p:spPr>
        <p:txBody>
          <a:bodyPr>
            <a:spAutoFit/>
          </a:bodyPr>
          <a:lstStyle/>
          <a:p>
            <a:r>
              <a:rPr lang="en-US" sz="1200" dirty="0"/>
              <a:t>Projection lens: </a:t>
            </a:r>
          </a:p>
          <a:p>
            <a:pPr marL="666645" lvl="1" indent="-285750">
              <a:buFont typeface="Arial" panose="020B0604020202020204" pitchFamily="34" charset="0"/>
              <a:buChar char="•"/>
            </a:pPr>
            <a:r>
              <a:rPr lang="en-US" sz="1200" dirty="0"/>
              <a:t>7 elements (all glass, spherical, air spaced singlets)</a:t>
            </a:r>
          </a:p>
          <a:p>
            <a:pPr marL="666645" lvl="1" indent="-285750">
              <a:buFont typeface="Arial" panose="020B0604020202020204" pitchFamily="34" charset="0"/>
              <a:buChar char="•"/>
            </a:pPr>
            <a:r>
              <a:rPr lang="en-US" sz="1200" dirty="0"/>
              <a:t>0% offset</a:t>
            </a:r>
          </a:p>
          <a:p>
            <a:pPr marL="666645" lvl="1" indent="-285750">
              <a:buFont typeface="Arial" panose="020B0604020202020204" pitchFamily="34" charset="0"/>
              <a:buChar char="•"/>
            </a:pPr>
            <a:r>
              <a:rPr lang="en-US" sz="1200" dirty="0"/>
              <a:t>Pupil distance from screen: 174.6mm</a:t>
            </a:r>
          </a:p>
          <a:p>
            <a:pPr marL="666645" lvl="1" indent="-285750">
              <a:buFont typeface="Arial" panose="020B0604020202020204" pitchFamily="34" charset="0"/>
              <a:buChar char="•"/>
            </a:pPr>
            <a:r>
              <a:rPr lang="en-US" sz="1200" dirty="0"/>
              <a:t>Image size: 73 x 41.3mm</a:t>
            </a:r>
          </a:p>
          <a:p>
            <a:pPr marL="666645" lvl="1" indent="-285750">
              <a:buFont typeface="Arial" panose="020B0604020202020204" pitchFamily="34" charset="0"/>
              <a:buChar char="•"/>
            </a:pPr>
            <a:r>
              <a:rPr lang="en-US" sz="1200" dirty="0"/>
              <a:t>Image location (from last lens vertex): 150mm</a:t>
            </a:r>
          </a:p>
          <a:p>
            <a:pPr marL="666645" lvl="1" indent="-285750">
              <a:buFont typeface="Arial" panose="020B0604020202020204" pitchFamily="34" charset="0"/>
              <a:buChar char="•"/>
            </a:pPr>
            <a:r>
              <a:rPr lang="en-US" sz="1200" dirty="0"/>
              <a:t>Lateral color: &lt;0.56 pixel</a:t>
            </a:r>
          </a:p>
          <a:p>
            <a:pPr marL="666645" lvl="1" indent="-285750">
              <a:buFont typeface="Arial" panose="020B0604020202020204" pitchFamily="34" charset="0"/>
              <a:buChar char="•"/>
            </a:pPr>
            <a:r>
              <a:rPr lang="en-US" sz="1200" dirty="0"/>
              <a:t>MTF@110lp/mm &gt;49% across whole field</a:t>
            </a:r>
          </a:p>
          <a:p>
            <a:pPr marL="666645" lvl="1" indent="-285750">
              <a:buFont typeface="Arial" panose="020B0604020202020204" pitchFamily="34" charset="0"/>
              <a:buChar char="•"/>
            </a:pPr>
            <a:r>
              <a:rPr lang="en-US" sz="1200" dirty="0"/>
              <a:t>Distortion: &lt;0.47%</a:t>
            </a:r>
          </a:p>
        </p:txBody>
      </p:sp>
    </p:spTree>
    <p:extLst>
      <p:ext uri="{BB962C8B-B14F-4D97-AF65-F5344CB8AC3E}">
        <p14:creationId xmlns:p14="http://schemas.microsoft.com/office/powerpoint/2010/main" val="37249510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0260D-8252-4670-B44D-5AB40F7EE020}"/>
              </a:ext>
            </a:extLst>
          </p:cNvPr>
          <p:cNvSpPr>
            <a:spLocks noGrp="1"/>
          </p:cNvSpPr>
          <p:nvPr>
            <p:ph type="title"/>
          </p:nvPr>
        </p:nvSpPr>
        <p:spPr/>
        <p:txBody>
          <a:bodyPr/>
          <a:lstStyle/>
          <a:p>
            <a:r>
              <a:rPr lang="en-US" dirty="0"/>
              <a:t>Lateral Color &amp; Distortion</a:t>
            </a:r>
          </a:p>
        </p:txBody>
      </p:sp>
      <p:sp>
        <p:nvSpPr>
          <p:cNvPr id="3" name="Slide Number Placeholder 2">
            <a:extLst>
              <a:ext uri="{FF2B5EF4-FFF2-40B4-BE49-F238E27FC236}">
                <a16:creationId xmlns:a16="http://schemas.microsoft.com/office/drawing/2014/main" id="{1CBE8E6F-C21B-4A9D-9CAA-2ECD75567ABF}"/>
              </a:ext>
            </a:extLst>
          </p:cNvPr>
          <p:cNvSpPr>
            <a:spLocks noGrp="1"/>
          </p:cNvSpPr>
          <p:nvPr>
            <p:ph type="sldNum" sz="quarter" idx="10"/>
          </p:nvPr>
        </p:nvSpPr>
        <p:spPr/>
        <p:txBody>
          <a:bodyPr/>
          <a:lstStyle/>
          <a:p>
            <a:pPr>
              <a:defRPr/>
            </a:pPr>
            <a:fld id="{D4C52F08-588C-488E-A5AB-DF69250DE862}" type="slidenum">
              <a:rPr lang="en-US" smtClean="0"/>
              <a:pPr>
                <a:defRPr/>
              </a:pPr>
              <a:t>11</a:t>
            </a:fld>
            <a:endParaRPr lang="en-US"/>
          </a:p>
        </p:txBody>
      </p:sp>
      <p:pic>
        <p:nvPicPr>
          <p:cNvPr id="6" name="Picture 5">
            <a:extLst>
              <a:ext uri="{FF2B5EF4-FFF2-40B4-BE49-F238E27FC236}">
                <a16:creationId xmlns:a16="http://schemas.microsoft.com/office/drawing/2014/main" id="{676A0FA2-CE63-4873-B12C-A0AD64928117}"/>
              </a:ext>
            </a:extLst>
          </p:cNvPr>
          <p:cNvPicPr>
            <a:picLocks noChangeAspect="1"/>
          </p:cNvPicPr>
          <p:nvPr/>
        </p:nvPicPr>
        <p:blipFill>
          <a:blip r:embed="rId2"/>
          <a:stretch>
            <a:fillRect/>
          </a:stretch>
        </p:blipFill>
        <p:spPr>
          <a:xfrm>
            <a:off x="4536199" y="853888"/>
            <a:ext cx="4153776" cy="3118257"/>
          </a:xfrm>
          <a:prstGeom prst="rect">
            <a:avLst/>
          </a:prstGeom>
        </p:spPr>
      </p:pic>
      <p:pic>
        <p:nvPicPr>
          <p:cNvPr id="8" name="Picture 7">
            <a:extLst>
              <a:ext uri="{FF2B5EF4-FFF2-40B4-BE49-F238E27FC236}">
                <a16:creationId xmlns:a16="http://schemas.microsoft.com/office/drawing/2014/main" id="{2BD10825-5714-493A-86B7-ECE5ACEB2CAF}"/>
              </a:ext>
            </a:extLst>
          </p:cNvPr>
          <p:cNvPicPr>
            <a:picLocks noChangeAspect="1"/>
          </p:cNvPicPr>
          <p:nvPr/>
        </p:nvPicPr>
        <p:blipFill>
          <a:blip r:embed="rId3"/>
          <a:stretch>
            <a:fillRect/>
          </a:stretch>
        </p:blipFill>
        <p:spPr>
          <a:xfrm>
            <a:off x="231775" y="853888"/>
            <a:ext cx="4194866" cy="3146714"/>
          </a:xfrm>
          <a:prstGeom prst="rect">
            <a:avLst/>
          </a:prstGeom>
        </p:spPr>
      </p:pic>
      <p:sp>
        <p:nvSpPr>
          <p:cNvPr id="10" name="TextBox 9">
            <a:extLst>
              <a:ext uri="{FF2B5EF4-FFF2-40B4-BE49-F238E27FC236}">
                <a16:creationId xmlns:a16="http://schemas.microsoft.com/office/drawing/2014/main" id="{45764D4A-0098-4D2A-B64B-49A895B118ED}"/>
              </a:ext>
            </a:extLst>
          </p:cNvPr>
          <p:cNvSpPr txBox="1"/>
          <p:nvPr/>
        </p:nvSpPr>
        <p:spPr>
          <a:xfrm>
            <a:off x="500332" y="4000602"/>
            <a:ext cx="3399315" cy="646331"/>
          </a:xfrm>
          <a:prstGeom prst="rect">
            <a:avLst/>
          </a:prstGeom>
          <a:noFill/>
        </p:spPr>
        <p:txBody>
          <a:bodyPr wrap="square" rtlCol="0">
            <a:spAutoFit/>
          </a:bodyPr>
          <a:lstStyle/>
          <a:p>
            <a:pPr algn="ctr"/>
            <a:r>
              <a:rPr lang="en-US" dirty="0"/>
              <a:t>~2.5um / 4.5um = 0.56pixel Lateral color B-R</a:t>
            </a:r>
          </a:p>
        </p:txBody>
      </p:sp>
      <p:sp>
        <p:nvSpPr>
          <p:cNvPr id="11" name="TextBox 10">
            <a:extLst>
              <a:ext uri="{FF2B5EF4-FFF2-40B4-BE49-F238E27FC236}">
                <a16:creationId xmlns:a16="http://schemas.microsoft.com/office/drawing/2014/main" id="{3794DF81-27C1-429E-9A7D-8A8A59692B56}"/>
              </a:ext>
            </a:extLst>
          </p:cNvPr>
          <p:cNvSpPr txBox="1"/>
          <p:nvPr/>
        </p:nvSpPr>
        <p:spPr>
          <a:xfrm>
            <a:off x="5244355" y="4000602"/>
            <a:ext cx="2541494" cy="369332"/>
          </a:xfrm>
          <a:prstGeom prst="rect">
            <a:avLst/>
          </a:prstGeom>
          <a:noFill/>
        </p:spPr>
        <p:txBody>
          <a:bodyPr wrap="square" rtlCol="0">
            <a:spAutoFit/>
          </a:bodyPr>
          <a:lstStyle/>
          <a:p>
            <a:r>
              <a:rPr lang="en-US" dirty="0"/>
              <a:t>Max distortion: -0.47%</a:t>
            </a:r>
          </a:p>
        </p:txBody>
      </p:sp>
    </p:spTree>
    <p:extLst>
      <p:ext uri="{BB962C8B-B14F-4D97-AF65-F5344CB8AC3E}">
        <p14:creationId xmlns:p14="http://schemas.microsoft.com/office/powerpoint/2010/main" val="3279678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3C57D-8536-4BF6-888E-5E0FC8A9A6EE}"/>
              </a:ext>
            </a:extLst>
          </p:cNvPr>
          <p:cNvSpPr>
            <a:spLocks noGrp="1"/>
          </p:cNvSpPr>
          <p:nvPr>
            <p:ph type="title"/>
          </p:nvPr>
        </p:nvSpPr>
        <p:spPr/>
        <p:txBody>
          <a:bodyPr/>
          <a:lstStyle/>
          <a:p>
            <a:r>
              <a:rPr lang="en-US" dirty="0" err="1"/>
              <a:t>Scheimpflug</a:t>
            </a:r>
            <a:r>
              <a:rPr lang="en-US" dirty="0"/>
              <a:t> for Sun Glare Reduction</a:t>
            </a:r>
          </a:p>
        </p:txBody>
      </p:sp>
      <p:sp>
        <p:nvSpPr>
          <p:cNvPr id="3" name="Slide Number Placeholder 2">
            <a:extLst>
              <a:ext uri="{FF2B5EF4-FFF2-40B4-BE49-F238E27FC236}">
                <a16:creationId xmlns:a16="http://schemas.microsoft.com/office/drawing/2014/main" id="{89FD935C-62D4-4434-BABE-D1C10362B418}"/>
              </a:ext>
            </a:extLst>
          </p:cNvPr>
          <p:cNvSpPr>
            <a:spLocks noGrp="1"/>
          </p:cNvSpPr>
          <p:nvPr>
            <p:ph type="sldNum" sz="quarter" idx="10"/>
          </p:nvPr>
        </p:nvSpPr>
        <p:spPr/>
        <p:txBody>
          <a:bodyPr/>
          <a:lstStyle/>
          <a:p>
            <a:pPr>
              <a:defRPr/>
            </a:pPr>
            <a:fld id="{D4C52F08-588C-488E-A5AB-DF69250DE862}" type="slidenum">
              <a:rPr lang="en-US" smtClean="0"/>
              <a:pPr>
                <a:defRPr/>
              </a:pPr>
              <a:t>12</a:t>
            </a:fld>
            <a:endParaRPr lang="en-US" dirty="0"/>
          </a:p>
        </p:txBody>
      </p:sp>
      <p:sp>
        <p:nvSpPr>
          <p:cNvPr id="5" name="Rectangle 4">
            <a:extLst>
              <a:ext uri="{FF2B5EF4-FFF2-40B4-BE49-F238E27FC236}">
                <a16:creationId xmlns:a16="http://schemas.microsoft.com/office/drawing/2014/main" id="{458D2F03-35FD-4630-8C50-78AFD89284AF}"/>
              </a:ext>
            </a:extLst>
          </p:cNvPr>
          <p:cNvSpPr/>
          <p:nvPr/>
        </p:nvSpPr>
        <p:spPr>
          <a:xfrm>
            <a:off x="269060" y="717954"/>
            <a:ext cx="8605879" cy="1200329"/>
          </a:xfrm>
          <a:prstGeom prst="rect">
            <a:avLst/>
          </a:prstGeom>
        </p:spPr>
        <p:txBody>
          <a:bodyPr wrap="square">
            <a:spAutoFit/>
          </a:bodyPr>
          <a:lstStyle/>
          <a:p>
            <a:r>
              <a:rPr lang="en-US" sz="1200" dirty="0"/>
              <a:t>HUD glare is caused by sunlight reflections from diffuser screen returning to the eyebox. When the sun in within the FOV (as seen upwards through windshield) the sunlight fills the primary mirror aperture and reflects off of the diffuser screen. Specular reflections from the screen surface can return through the optics, enter the </a:t>
            </a:r>
            <a:r>
              <a:rPr lang="en-US" sz="1200" dirty="0" err="1"/>
              <a:t>eyebox</a:t>
            </a:r>
            <a:r>
              <a:rPr lang="en-US" sz="1200" dirty="0"/>
              <a:t> and be seen by the driver as a brilliant glare. The primary mitigation method for screen glare is a tilt of the diffuser screen. </a:t>
            </a:r>
          </a:p>
          <a:p>
            <a:r>
              <a:rPr lang="en-US" sz="1200" dirty="0"/>
              <a:t>Using </a:t>
            </a:r>
            <a:r>
              <a:rPr lang="en-US" sz="1200" dirty="0" err="1"/>
              <a:t>Scheimpflug</a:t>
            </a:r>
            <a:r>
              <a:rPr lang="en-US" sz="1200" dirty="0"/>
              <a:t> method(adding a small tilt angle to the DMD) can be useful in DLP PGU design to create a sharp image focus when using a tilted diffuser for minimizing solar glare.</a:t>
            </a:r>
          </a:p>
        </p:txBody>
      </p:sp>
      <p:grpSp>
        <p:nvGrpSpPr>
          <p:cNvPr id="20" name="Group 19">
            <a:extLst>
              <a:ext uri="{FF2B5EF4-FFF2-40B4-BE49-F238E27FC236}">
                <a16:creationId xmlns:a16="http://schemas.microsoft.com/office/drawing/2014/main" id="{9D0160AA-C033-46DE-B4C0-999E2CD7DEAD}"/>
              </a:ext>
            </a:extLst>
          </p:cNvPr>
          <p:cNvGrpSpPr/>
          <p:nvPr/>
        </p:nvGrpSpPr>
        <p:grpSpPr>
          <a:xfrm>
            <a:off x="478719" y="1953771"/>
            <a:ext cx="3355263" cy="1991610"/>
            <a:chOff x="192644" y="1057552"/>
            <a:chExt cx="4464750" cy="2796103"/>
          </a:xfrm>
        </p:grpSpPr>
        <p:cxnSp>
          <p:nvCxnSpPr>
            <p:cNvPr id="21" name="Straight Connector 20">
              <a:extLst>
                <a:ext uri="{FF2B5EF4-FFF2-40B4-BE49-F238E27FC236}">
                  <a16:creationId xmlns:a16="http://schemas.microsoft.com/office/drawing/2014/main" id="{DBC6CFD3-B065-4962-B79F-BC9C5BEB3F5B}"/>
                </a:ext>
              </a:extLst>
            </p:cNvPr>
            <p:cNvCxnSpPr/>
            <p:nvPr/>
          </p:nvCxnSpPr>
          <p:spPr>
            <a:xfrm flipH="1">
              <a:off x="2142160" y="2928122"/>
              <a:ext cx="99235" cy="5042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2AE1A78-914C-47F3-94D6-4C8BD662A25A}"/>
                </a:ext>
              </a:extLst>
            </p:cNvPr>
            <p:cNvCxnSpPr/>
            <p:nvPr/>
          </p:nvCxnSpPr>
          <p:spPr>
            <a:xfrm flipV="1">
              <a:off x="722801" y="2271670"/>
              <a:ext cx="3777894" cy="1132486"/>
            </a:xfrm>
            <a:prstGeom prst="line">
              <a:avLst/>
            </a:prstGeom>
            <a:ln>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257002E-82BE-455E-9DD5-FF9DEAB2BF4E}"/>
                </a:ext>
              </a:extLst>
            </p:cNvPr>
            <p:cNvCxnSpPr/>
            <p:nvPr/>
          </p:nvCxnSpPr>
          <p:spPr>
            <a:xfrm>
              <a:off x="722801" y="3404156"/>
              <a:ext cx="3760270" cy="0"/>
            </a:xfrm>
            <a:prstGeom prst="line">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672BD29-9DEF-4E0D-99E7-6B1B1BDA22EF}"/>
                </a:ext>
              </a:extLst>
            </p:cNvPr>
            <p:cNvCxnSpPr>
              <a:endCxn id="26" idx="3"/>
            </p:cNvCxnSpPr>
            <p:nvPr/>
          </p:nvCxnSpPr>
          <p:spPr>
            <a:xfrm flipV="1">
              <a:off x="722801" y="2813603"/>
              <a:ext cx="3852984" cy="591258"/>
            </a:xfrm>
            <a:prstGeom prst="line">
              <a:avLst/>
            </a:prstGeom>
            <a:ln>
              <a:solidFill>
                <a:srgbClr val="0000F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223A8FC0-C774-4A6C-AC5B-44E9454F8B71}"/>
                </a:ext>
              </a:extLst>
            </p:cNvPr>
            <p:cNvSpPr/>
            <p:nvPr/>
          </p:nvSpPr>
          <p:spPr>
            <a:xfrm>
              <a:off x="460628" y="3336820"/>
              <a:ext cx="327352" cy="100601"/>
            </a:xfrm>
            <a:prstGeom prst="rect">
              <a:avLst/>
            </a:prstGeom>
            <a:solidFill>
              <a:schemeClr val="accent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latin typeface="Cambria Math" panose="02040503050406030204" pitchFamily="18" charset="0"/>
                <a:ea typeface="Cambria Math" panose="02040503050406030204" pitchFamily="18" charset="0"/>
              </a:endParaRPr>
            </a:p>
          </p:txBody>
        </p:sp>
        <p:sp>
          <p:nvSpPr>
            <p:cNvPr id="26" name="Moon 25">
              <a:extLst>
                <a:ext uri="{FF2B5EF4-FFF2-40B4-BE49-F238E27FC236}">
                  <a16:creationId xmlns:a16="http://schemas.microsoft.com/office/drawing/2014/main" id="{221B1FE4-4878-418F-985A-EE5885E2F2EE}"/>
                </a:ext>
              </a:extLst>
            </p:cNvPr>
            <p:cNvSpPr/>
            <p:nvPr/>
          </p:nvSpPr>
          <p:spPr>
            <a:xfrm rot="10800000">
              <a:off x="4483071" y="2154764"/>
              <a:ext cx="174323" cy="1317680"/>
            </a:xfrm>
            <a:prstGeom prst="moon">
              <a:avLst>
                <a:gd name="adj" fmla="val 46814"/>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Math" panose="02040503050406030204" pitchFamily="18" charset="0"/>
                <a:ea typeface="Cambria Math" panose="02040503050406030204" pitchFamily="18" charset="0"/>
              </a:endParaRPr>
            </a:p>
          </p:txBody>
        </p:sp>
        <p:cxnSp>
          <p:nvCxnSpPr>
            <p:cNvPr id="27" name="Straight Connector 26">
              <a:extLst>
                <a:ext uri="{FF2B5EF4-FFF2-40B4-BE49-F238E27FC236}">
                  <a16:creationId xmlns:a16="http://schemas.microsoft.com/office/drawing/2014/main" id="{844C606B-BE03-44FC-9C0E-ADE0024AE479}"/>
                </a:ext>
              </a:extLst>
            </p:cNvPr>
            <p:cNvCxnSpPr/>
            <p:nvPr/>
          </p:nvCxnSpPr>
          <p:spPr>
            <a:xfrm flipH="1" flipV="1">
              <a:off x="722802" y="2464957"/>
              <a:ext cx="3760269" cy="932319"/>
            </a:xfrm>
            <a:prstGeom prst="line">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A8E2686-4148-46D4-876D-FFF7F6397C0B}"/>
                </a:ext>
              </a:extLst>
            </p:cNvPr>
            <p:cNvCxnSpPr/>
            <p:nvPr/>
          </p:nvCxnSpPr>
          <p:spPr>
            <a:xfrm flipH="1" flipV="1">
              <a:off x="1307031" y="1057552"/>
              <a:ext cx="3193665" cy="1211960"/>
            </a:xfrm>
            <a:prstGeom prst="line">
              <a:avLst/>
            </a:prstGeom>
            <a:ln>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AFBB843-5E0A-4C8A-94DA-29BD8D33AE8D}"/>
                </a:ext>
              </a:extLst>
            </p:cNvPr>
            <p:cNvCxnSpPr/>
            <p:nvPr/>
          </p:nvCxnSpPr>
          <p:spPr>
            <a:xfrm>
              <a:off x="965179" y="1724602"/>
              <a:ext cx="3610606" cy="1089001"/>
            </a:xfrm>
            <a:prstGeom prst="line">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4525D52-2795-4839-ABBA-15247EF8A8DA}"/>
                </a:ext>
              </a:extLst>
            </p:cNvPr>
            <p:cNvCxnSpPr/>
            <p:nvPr/>
          </p:nvCxnSpPr>
          <p:spPr>
            <a:xfrm flipH="1">
              <a:off x="2215993" y="2813604"/>
              <a:ext cx="2359793" cy="355075"/>
            </a:xfrm>
            <a:prstGeom prst="line">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E19092E0-6022-4A50-B84E-172C57412A1D}"/>
                </a:ext>
              </a:extLst>
            </p:cNvPr>
            <p:cNvSpPr txBox="1"/>
            <p:nvPr/>
          </p:nvSpPr>
          <p:spPr>
            <a:xfrm>
              <a:off x="192644" y="1459156"/>
              <a:ext cx="1249957" cy="216050"/>
            </a:xfrm>
            <a:prstGeom prst="rect">
              <a:avLst/>
            </a:prstGeom>
            <a:noFill/>
          </p:spPr>
          <p:txBody>
            <a:bodyPr wrap="square" lIns="0" tIns="0" rIns="0" bIns="0" rtlCol="0">
              <a:spAutoFit/>
            </a:bodyPr>
            <a:lstStyle/>
            <a:p>
              <a:pPr algn="ctr"/>
              <a:r>
                <a:rPr lang="en-US" sz="1000" dirty="0">
                  <a:latin typeface="Cambria Math" panose="02040503050406030204" pitchFamily="18" charset="0"/>
                  <a:ea typeface="Cambria Math" panose="02040503050406030204" pitchFamily="18" charset="0"/>
                </a:rPr>
                <a:t>External Light</a:t>
              </a:r>
            </a:p>
          </p:txBody>
        </p:sp>
        <p:cxnSp>
          <p:nvCxnSpPr>
            <p:cNvPr id="32" name="Straight Connector 31">
              <a:extLst>
                <a:ext uri="{FF2B5EF4-FFF2-40B4-BE49-F238E27FC236}">
                  <a16:creationId xmlns:a16="http://schemas.microsoft.com/office/drawing/2014/main" id="{A9E7E39E-2617-4937-BD85-F020965FA1A0}"/>
                </a:ext>
              </a:extLst>
            </p:cNvPr>
            <p:cNvCxnSpPr/>
            <p:nvPr/>
          </p:nvCxnSpPr>
          <p:spPr>
            <a:xfrm>
              <a:off x="2215993" y="3168679"/>
              <a:ext cx="964424" cy="684976"/>
            </a:xfrm>
            <a:prstGeom prst="line">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8E4673B-7B31-48F4-B30C-745DC318D1EB}"/>
                </a:ext>
              </a:extLst>
            </p:cNvPr>
            <p:cNvSpPr txBox="1"/>
            <p:nvPr/>
          </p:nvSpPr>
          <p:spPr>
            <a:xfrm rot="2148192">
              <a:off x="2047169" y="3551215"/>
              <a:ext cx="1320530" cy="172841"/>
            </a:xfrm>
            <a:prstGeom prst="rect">
              <a:avLst/>
            </a:prstGeom>
            <a:noFill/>
            <a:effectLst/>
          </p:spPr>
          <p:txBody>
            <a:bodyPr wrap="square" lIns="0" tIns="0" rIns="0" bIns="0" rtlCol="0">
              <a:spAutoFit/>
            </a:bodyPr>
            <a:lstStyle/>
            <a:p>
              <a:pPr algn="ctr"/>
              <a:r>
                <a:rPr lang="en-US" sz="800" dirty="0">
                  <a:effectLst>
                    <a:glow rad="63500">
                      <a:schemeClr val="bg1"/>
                    </a:glow>
                  </a:effectLst>
                  <a:latin typeface="Cambria Math" panose="02040503050406030204" pitchFamily="18" charset="0"/>
                  <a:ea typeface="Cambria Math" panose="02040503050406030204" pitchFamily="18" charset="0"/>
                </a:rPr>
                <a:t>Specular reflection</a:t>
              </a:r>
            </a:p>
          </p:txBody>
        </p:sp>
      </p:grpSp>
      <p:sp>
        <p:nvSpPr>
          <p:cNvPr id="35" name="TextBox 34">
            <a:extLst>
              <a:ext uri="{FF2B5EF4-FFF2-40B4-BE49-F238E27FC236}">
                <a16:creationId xmlns:a16="http://schemas.microsoft.com/office/drawing/2014/main" id="{E9EF820C-DFE5-409C-81BA-8FD1BD3EEF96}"/>
              </a:ext>
            </a:extLst>
          </p:cNvPr>
          <p:cNvSpPr txBox="1"/>
          <p:nvPr/>
        </p:nvSpPr>
        <p:spPr>
          <a:xfrm>
            <a:off x="342897" y="4131711"/>
            <a:ext cx="3826555" cy="369332"/>
          </a:xfrm>
          <a:prstGeom prst="rect">
            <a:avLst/>
          </a:prstGeom>
          <a:noFill/>
        </p:spPr>
        <p:txBody>
          <a:bodyPr wrap="square" lIns="0" tIns="0" rIns="0" bIns="0" rtlCol="0">
            <a:spAutoFit/>
          </a:bodyPr>
          <a:lstStyle/>
          <a:p>
            <a:pPr algn="ctr"/>
            <a:r>
              <a:rPr lang="en-US" sz="1200" b="1" dirty="0">
                <a:latin typeface="Cambria Math" panose="02040503050406030204" pitchFamily="18" charset="0"/>
                <a:ea typeface="Cambria Math" panose="02040503050406030204" pitchFamily="18" charset="0"/>
              </a:rPr>
              <a:t>With</a:t>
            </a:r>
            <a:r>
              <a:rPr lang="en-US" sz="1200" dirty="0">
                <a:latin typeface="Cambria Math" panose="02040503050406030204" pitchFamily="18" charset="0"/>
                <a:ea typeface="Cambria Math" panose="02040503050406030204" pitchFamily="18" charset="0"/>
              </a:rPr>
              <a:t> screen tilt: specular reflection is redirected away from </a:t>
            </a:r>
            <a:r>
              <a:rPr lang="en-US" sz="1200" dirty="0" err="1">
                <a:latin typeface="Cambria Math" panose="02040503050406030204" pitchFamily="18" charset="0"/>
                <a:ea typeface="Cambria Math" panose="02040503050406030204" pitchFamily="18" charset="0"/>
              </a:rPr>
              <a:t>eyebox</a:t>
            </a:r>
            <a:r>
              <a:rPr lang="en-US" sz="1200" dirty="0">
                <a:latin typeface="Cambria Math" panose="02040503050406030204" pitchFamily="18" charset="0"/>
                <a:ea typeface="Cambria Math" panose="02040503050406030204" pitchFamily="18" charset="0"/>
              </a:rPr>
              <a:t> to be absorbed elsewhere in the HUD system</a:t>
            </a:r>
          </a:p>
        </p:txBody>
      </p:sp>
      <p:grpSp>
        <p:nvGrpSpPr>
          <p:cNvPr id="36" name="Group 35">
            <a:extLst>
              <a:ext uri="{FF2B5EF4-FFF2-40B4-BE49-F238E27FC236}">
                <a16:creationId xmlns:a16="http://schemas.microsoft.com/office/drawing/2014/main" id="{0745F9FC-9E20-4D53-BCB0-E0B2BDE361A7}"/>
              </a:ext>
            </a:extLst>
          </p:cNvPr>
          <p:cNvGrpSpPr/>
          <p:nvPr/>
        </p:nvGrpSpPr>
        <p:grpSpPr>
          <a:xfrm>
            <a:off x="6917879" y="2996308"/>
            <a:ext cx="2119023" cy="492309"/>
            <a:chOff x="4403246" y="599421"/>
            <a:chExt cx="3031102" cy="604432"/>
          </a:xfrm>
        </p:grpSpPr>
        <p:cxnSp>
          <p:nvCxnSpPr>
            <p:cNvPr id="37" name="Straight Connector 36">
              <a:extLst>
                <a:ext uri="{FF2B5EF4-FFF2-40B4-BE49-F238E27FC236}">
                  <a16:creationId xmlns:a16="http://schemas.microsoft.com/office/drawing/2014/main" id="{6A6CA440-8A1F-41D2-8E31-468E846932AF}"/>
                </a:ext>
              </a:extLst>
            </p:cNvPr>
            <p:cNvCxnSpPr/>
            <p:nvPr/>
          </p:nvCxnSpPr>
          <p:spPr>
            <a:xfrm>
              <a:off x="4403755" y="737920"/>
              <a:ext cx="457200" cy="0"/>
            </a:xfrm>
            <a:prstGeom prst="line">
              <a:avLst/>
            </a:prstGeom>
            <a:ln>
              <a:solidFill>
                <a:srgbClr val="00B050"/>
              </a:solidFill>
              <a:headEnd type="none" w="sm" len="sm"/>
              <a:tailEnd type="triangle" w="sm" len="sm"/>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27601EF5-736F-4F33-ADCA-FE4E28C790A9}"/>
                </a:ext>
              </a:extLst>
            </p:cNvPr>
            <p:cNvSpPr txBox="1"/>
            <p:nvPr/>
          </p:nvSpPr>
          <p:spPr>
            <a:xfrm>
              <a:off x="5005692" y="599421"/>
              <a:ext cx="2428656" cy="375226"/>
            </a:xfrm>
            <a:prstGeom prst="rect">
              <a:avLst/>
            </a:prstGeom>
            <a:noFill/>
          </p:spPr>
          <p:txBody>
            <a:bodyPr wrap="square" lIns="0" tIns="0" rIns="0" bIns="0" rtlCol="0">
              <a:spAutoFit/>
            </a:bodyPr>
            <a:lstStyle/>
            <a:p>
              <a:r>
                <a:rPr lang="en-US" sz="800" dirty="0">
                  <a:latin typeface="+mj-lt"/>
                  <a:ea typeface="Cambria Math" panose="02040503050406030204" pitchFamily="18" charset="0"/>
                </a:rPr>
                <a:t>Light cone collected by HUD optics (visible in </a:t>
              </a:r>
              <a:r>
                <a:rPr lang="en-US" sz="800" dirty="0" err="1">
                  <a:latin typeface="+mj-lt"/>
                  <a:ea typeface="Cambria Math" panose="02040503050406030204" pitchFamily="18" charset="0"/>
                </a:rPr>
                <a:t>eyebox</a:t>
              </a:r>
              <a:r>
                <a:rPr lang="en-US" sz="800" dirty="0">
                  <a:latin typeface="+mj-lt"/>
                  <a:ea typeface="Cambria Math" panose="02040503050406030204" pitchFamily="18" charset="0"/>
                </a:rPr>
                <a:t>)</a:t>
              </a:r>
            </a:p>
          </p:txBody>
        </p:sp>
        <p:cxnSp>
          <p:nvCxnSpPr>
            <p:cNvPr id="39" name="Straight Connector 38">
              <a:extLst>
                <a:ext uri="{FF2B5EF4-FFF2-40B4-BE49-F238E27FC236}">
                  <a16:creationId xmlns:a16="http://schemas.microsoft.com/office/drawing/2014/main" id="{BA04B4FE-BD95-4D24-B198-B54A46AF163F}"/>
                </a:ext>
              </a:extLst>
            </p:cNvPr>
            <p:cNvCxnSpPr/>
            <p:nvPr/>
          </p:nvCxnSpPr>
          <p:spPr>
            <a:xfrm>
              <a:off x="4403246" y="1078072"/>
              <a:ext cx="45720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3F7F404-2995-466E-A4AA-75B573A44760}"/>
                </a:ext>
              </a:extLst>
            </p:cNvPr>
            <p:cNvSpPr txBox="1"/>
            <p:nvPr/>
          </p:nvSpPr>
          <p:spPr>
            <a:xfrm>
              <a:off x="4953354" y="1016240"/>
              <a:ext cx="2343197" cy="187613"/>
            </a:xfrm>
            <a:prstGeom prst="rect">
              <a:avLst/>
            </a:prstGeom>
            <a:noFill/>
          </p:spPr>
          <p:txBody>
            <a:bodyPr wrap="square" lIns="0" tIns="0" rIns="0" bIns="0" rtlCol="0">
              <a:spAutoFit/>
            </a:bodyPr>
            <a:lstStyle/>
            <a:p>
              <a:r>
                <a:rPr lang="en-US" sz="800" dirty="0">
                  <a:latin typeface="+mj-lt"/>
                  <a:ea typeface="Cambria Math" panose="02040503050406030204" pitchFamily="18" charset="0"/>
                </a:rPr>
                <a:t>Diffuse reflectance scattering profile</a:t>
              </a:r>
            </a:p>
          </p:txBody>
        </p:sp>
      </p:grpSp>
      <p:grpSp>
        <p:nvGrpSpPr>
          <p:cNvPr id="41" name="Group 40">
            <a:extLst>
              <a:ext uri="{FF2B5EF4-FFF2-40B4-BE49-F238E27FC236}">
                <a16:creationId xmlns:a16="http://schemas.microsoft.com/office/drawing/2014/main" id="{3C343D55-8A25-4176-9F49-079A56F78533}"/>
              </a:ext>
            </a:extLst>
          </p:cNvPr>
          <p:cNvGrpSpPr/>
          <p:nvPr/>
        </p:nvGrpSpPr>
        <p:grpSpPr>
          <a:xfrm>
            <a:off x="4136311" y="1949806"/>
            <a:ext cx="3420024" cy="1724047"/>
            <a:chOff x="-104490" y="842044"/>
            <a:chExt cx="4606252" cy="2627342"/>
          </a:xfrm>
        </p:grpSpPr>
        <p:grpSp>
          <p:nvGrpSpPr>
            <p:cNvPr id="42" name="Group 41">
              <a:extLst>
                <a:ext uri="{FF2B5EF4-FFF2-40B4-BE49-F238E27FC236}">
                  <a16:creationId xmlns:a16="http://schemas.microsoft.com/office/drawing/2014/main" id="{5561972D-40EC-456A-8C32-C38E97EF6D9D}"/>
                </a:ext>
              </a:extLst>
            </p:cNvPr>
            <p:cNvGrpSpPr/>
            <p:nvPr/>
          </p:nvGrpSpPr>
          <p:grpSpPr>
            <a:xfrm>
              <a:off x="476526" y="842044"/>
              <a:ext cx="4025236" cy="2627342"/>
              <a:chOff x="4958488" y="592457"/>
              <a:chExt cx="3163914" cy="2065144"/>
            </a:xfrm>
          </p:grpSpPr>
          <p:cxnSp>
            <p:nvCxnSpPr>
              <p:cNvPr id="44" name="Straight Connector 43">
                <a:extLst>
                  <a:ext uri="{FF2B5EF4-FFF2-40B4-BE49-F238E27FC236}">
                    <a16:creationId xmlns:a16="http://schemas.microsoft.com/office/drawing/2014/main" id="{6FA215B2-191C-438E-82B5-F14FA9C6DCF1}"/>
                  </a:ext>
                </a:extLst>
              </p:cNvPr>
              <p:cNvCxnSpPr/>
              <p:nvPr/>
            </p:nvCxnSpPr>
            <p:spPr>
              <a:xfrm flipH="1">
                <a:off x="4958488" y="750040"/>
                <a:ext cx="804269" cy="185645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89295AB-E4AD-442A-A686-C21A1E65CFDE}"/>
                  </a:ext>
                </a:extLst>
              </p:cNvPr>
              <p:cNvCxnSpPr/>
              <p:nvPr/>
            </p:nvCxnSpPr>
            <p:spPr>
              <a:xfrm flipH="1">
                <a:off x="5360624" y="1294947"/>
                <a:ext cx="2547507" cy="383320"/>
              </a:xfrm>
              <a:prstGeom prst="line">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A73095A2-5D0C-413E-9B61-5D9E9FC93701}"/>
                  </a:ext>
                </a:extLst>
              </p:cNvPr>
              <p:cNvGrpSpPr/>
              <p:nvPr/>
            </p:nvGrpSpPr>
            <p:grpSpPr>
              <a:xfrm rot="21112683">
                <a:off x="5375578" y="1182285"/>
                <a:ext cx="1328792" cy="797275"/>
                <a:chOff x="663195" y="1277215"/>
                <a:chExt cx="498108" cy="236032"/>
              </a:xfrm>
            </p:grpSpPr>
            <p:cxnSp>
              <p:nvCxnSpPr>
                <p:cNvPr id="65" name="Straight Connector 64">
                  <a:extLst>
                    <a:ext uri="{FF2B5EF4-FFF2-40B4-BE49-F238E27FC236}">
                      <a16:creationId xmlns:a16="http://schemas.microsoft.com/office/drawing/2014/main" id="{10D83754-6505-4BFB-8DFD-D7E3A8F092E6}"/>
                    </a:ext>
                  </a:extLst>
                </p:cNvPr>
                <p:cNvCxnSpPr/>
                <p:nvPr/>
              </p:nvCxnSpPr>
              <p:spPr>
                <a:xfrm flipV="1">
                  <a:off x="663195" y="1277215"/>
                  <a:ext cx="498108" cy="118016"/>
                </a:xfrm>
                <a:prstGeom prst="line">
                  <a:avLst/>
                </a:prstGeom>
                <a:ln>
                  <a:solidFill>
                    <a:srgbClr val="00B050"/>
                  </a:solidFill>
                  <a:headEnd type="non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4821E791-6F28-47EE-B744-6AFE83F091FA}"/>
                    </a:ext>
                  </a:extLst>
                </p:cNvPr>
                <p:cNvCxnSpPr/>
                <p:nvPr/>
              </p:nvCxnSpPr>
              <p:spPr>
                <a:xfrm>
                  <a:off x="663195" y="1395231"/>
                  <a:ext cx="498108" cy="118016"/>
                </a:xfrm>
                <a:prstGeom prst="line">
                  <a:avLst/>
                </a:prstGeom>
                <a:ln>
                  <a:solidFill>
                    <a:srgbClr val="00B050"/>
                  </a:solidFill>
                  <a:headEnd type="none" w="sm" len="sm"/>
                  <a:tailEnd type="triangle" w="sm" len="sm"/>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6ED326F3-E3C2-43E5-A777-C32B1DF1D00E}"/>
                  </a:ext>
                </a:extLst>
              </p:cNvPr>
              <p:cNvGrpSpPr/>
              <p:nvPr/>
            </p:nvGrpSpPr>
            <p:grpSpPr>
              <a:xfrm rot="2390516">
                <a:off x="5119823" y="2082572"/>
                <a:ext cx="1931691" cy="365760"/>
                <a:chOff x="3698492" y="686700"/>
                <a:chExt cx="2312419" cy="365760"/>
              </a:xfrm>
            </p:grpSpPr>
            <p:cxnSp>
              <p:nvCxnSpPr>
                <p:cNvPr id="52" name="Straight Connector 51">
                  <a:extLst>
                    <a:ext uri="{FF2B5EF4-FFF2-40B4-BE49-F238E27FC236}">
                      <a16:creationId xmlns:a16="http://schemas.microsoft.com/office/drawing/2014/main" id="{56CF80F5-0F5D-4AC2-A4CD-05EB1145D14A}"/>
                    </a:ext>
                  </a:extLst>
                </p:cNvPr>
                <p:cNvCxnSpPr/>
                <p:nvPr/>
              </p:nvCxnSpPr>
              <p:spPr>
                <a:xfrm>
                  <a:off x="3739636" y="869580"/>
                  <a:ext cx="2271275" cy="0"/>
                </a:xfrm>
                <a:prstGeom prst="line">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nvGrpSpPr>
                <p:cNvPr id="53" name="Group 52">
                  <a:extLst>
                    <a:ext uri="{FF2B5EF4-FFF2-40B4-BE49-F238E27FC236}">
                      <a16:creationId xmlns:a16="http://schemas.microsoft.com/office/drawing/2014/main" id="{BD7AD173-093D-4656-B50F-50E2E7AD7864}"/>
                    </a:ext>
                  </a:extLst>
                </p:cNvPr>
                <p:cNvGrpSpPr/>
                <p:nvPr/>
              </p:nvGrpSpPr>
              <p:grpSpPr>
                <a:xfrm>
                  <a:off x="3698492" y="869580"/>
                  <a:ext cx="950240" cy="182880"/>
                  <a:chOff x="3690809" y="1038120"/>
                  <a:chExt cx="950240" cy="182880"/>
                </a:xfrm>
              </p:grpSpPr>
              <p:cxnSp>
                <p:nvCxnSpPr>
                  <p:cNvPr id="60" name="Straight Connector 59">
                    <a:extLst>
                      <a:ext uri="{FF2B5EF4-FFF2-40B4-BE49-F238E27FC236}">
                        <a16:creationId xmlns:a16="http://schemas.microsoft.com/office/drawing/2014/main" id="{1F548BA6-AA5D-4678-BBFD-92D5951A1ED3}"/>
                      </a:ext>
                    </a:extLst>
                  </p:cNvPr>
                  <p:cNvCxnSpPr/>
                  <p:nvPr/>
                </p:nvCxnSpPr>
                <p:spPr>
                  <a:xfrm rot="600000">
                    <a:off x="3726649" y="1138904"/>
                    <a:ext cx="91440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F09165D5-E49C-4056-B23E-4C08F31923DA}"/>
                      </a:ext>
                    </a:extLst>
                  </p:cNvPr>
                  <p:cNvCxnSpPr/>
                  <p:nvPr/>
                </p:nvCxnSpPr>
                <p:spPr>
                  <a:xfrm rot="1200000">
                    <a:off x="3711536" y="1184610"/>
                    <a:ext cx="73152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02222856-F016-442A-A61D-C306D2199B39}"/>
                      </a:ext>
                    </a:extLst>
                  </p:cNvPr>
                  <p:cNvCxnSpPr/>
                  <p:nvPr/>
                </p:nvCxnSpPr>
                <p:spPr>
                  <a:xfrm rot="1800000">
                    <a:off x="3696843" y="1196672"/>
                    <a:ext cx="54864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45C6F5D7-5C87-4355-998E-BFB36573B30D}"/>
                      </a:ext>
                    </a:extLst>
                  </p:cNvPr>
                  <p:cNvCxnSpPr/>
                  <p:nvPr/>
                </p:nvCxnSpPr>
                <p:spPr>
                  <a:xfrm rot="2400000">
                    <a:off x="3690809" y="1177065"/>
                    <a:ext cx="36576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CA85E0DE-140A-4F51-801A-FD7E68FF8486}"/>
                      </a:ext>
                    </a:extLst>
                  </p:cNvPr>
                  <p:cNvCxnSpPr/>
                  <p:nvPr/>
                </p:nvCxnSpPr>
                <p:spPr>
                  <a:xfrm rot="3000000">
                    <a:off x="3700931" y="1129560"/>
                    <a:ext cx="18288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E6652A4A-F197-4411-95EB-E1C1A3335F48}"/>
                    </a:ext>
                  </a:extLst>
                </p:cNvPr>
                <p:cNvGrpSpPr/>
                <p:nvPr/>
              </p:nvGrpSpPr>
              <p:grpSpPr>
                <a:xfrm flipV="1">
                  <a:off x="3698492" y="686700"/>
                  <a:ext cx="950240" cy="182880"/>
                  <a:chOff x="3690809" y="1038120"/>
                  <a:chExt cx="950240" cy="182880"/>
                </a:xfrm>
              </p:grpSpPr>
              <p:cxnSp>
                <p:nvCxnSpPr>
                  <p:cNvPr id="55" name="Straight Connector 54">
                    <a:extLst>
                      <a:ext uri="{FF2B5EF4-FFF2-40B4-BE49-F238E27FC236}">
                        <a16:creationId xmlns:a16="http://schemas.microsoft.com/office/drawing/2014/main" id="{DB99FFFC-93EA-41D6-8090-31AE0977B672}"/>
                      </a:ext>
                    </a:extLst>
                  </p:cNvPr>
                  <p:cNvCxnSpPr/>
                  <p:nvPr/>
                </p:nvCxnSpPr>
                <p:spPr>
                  <a:xfrm rot="600000">
                    <a:off x="3726649" y="1138904"/>
                    <a:ext cx="91440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3DC74746-6002-4497-BA13-DE09E67986BB}"/>
                      </a:ext>
                    </a:extLst>
                  </p:cNvPr>
                  <p:cNvCxnSpPr/>
                  <p:nvPr/>
                </p:nvCxnSpPr>
                <p:spPr>
                  <a:xfrm rot="1200000">
                    <a:off x="3711536" y="1184610"/>
                    <a:ext cx="73152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0D776AF5-973F-4EFD-9738-560CA3393489}"/>
                      </a:ext>
                    </a:extLst>
                  </p:cNvPr>
                  <p:cNvCxnSpPr/>
                  <p:nvPr/>
                </p:nvCxnSpPr>
                <p:spPr>
                  <a:xfrm rot="1800000">
                    <a:off x="3696843" y="1196672"/>
                    <a:ext cx="54864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751499F-0366-4DB3-B779-14E56169BEC4}"/>
                      </a:ext>
                    </a:extLst>
                  </p:cNvPr>
                  <p:cNvCxnSpPr/>
                  <p:nvPr/>
                </p:nvCxnSpPr>
                <p:spPr>
                  <a:xfrm rot="2400000">
                    <a:off x="3690809" y="1177065"/>
                    <a:ext cx="36576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9043BD45-3B35-49B3-B72C-5AAF4C8B1F73}"/>
                      </a:ext>
                    </a:extLst>
                  </p:cNvPr>
                  <p:cNvCxnSpPr/>
                  <p:nvPr/>
                </p:nvCxnSpPr>
                <p:spPr>
                  <a:xfrm rot="3000000">
                    <a:off x="3700931" y="1129560"/>
                    <a:ext cx="182880" cy="0"/>
                  </a:xfrm>
                  <a:prstGeom prst="line">
                    <a:avLst/>
                  </a:prstGeom>
                  <a:ln w="28575">
                    <a:solidFill>
                      <a:srgbClr val="FF0000"/>
                    </a:solidFill>
                    <a:headEnd type="none" w="sm" len="sm"/>
                    <a:tailEnd type="triangle" w="med" len="med"/>
                  </a:ln>
                </p:spPr>
                <p:style>
                  <a:lnRef idx="1">
                    <a:schemeClr val="accent1"/>
                  </a:lnRef>
                  <a:fillRef idx="0">
                    <a:schemeClr val="accent1"/>
                  </a:fillRef>
                  <a:effectRef idx="0">
                    <a:schemeClr val="accent1"/>
                  </a:effectRef>
                  <a:fontRef idx="minor">
                    <a:schemeClr val="tx1"/>
                  </a:fontRef>
                </p:style>
              </p:cxnSp>
            </p:grpSp>
          </p:grpSp>
          <p:sp>
            <p:nvSpPr>
              <p:cNvPr id="48" name="TextBox 47">
                <a:extLst>
                  <a:ext uri="{FF2B5EF4-FFF2-40B4-BE49-F238E27FC236}">
                    <a16:creationId xmlns:a16="http://schemas.microsoft.com/office/drawing/2014/main" id="{315C8243-4A54-4405-BE11-872EE7D40152}"/>
                  </a:ext>
                </a:extLst>
              </p:cNvPr>
              <p:cNvSpPr txBox="1"/>
              <p:nvPr/>
            </p:nvSpPr>
            <p:spPr>
              <a:xfrm>
                <a:off x="5189861" y="592457"/>
                <a:ext cx="1142439" cy="184334"/>
              </a:xfrm>
              <a:prstGeom prst="rect">
                <a:avLst/>
              </a:prstGeom>
              <a:noFill/>
            </p:spPr>
            <p:txBody>
              <a:bodyPr wrap="square" lIns="0" tIns="0" rIns="0" bIns="0" rtlCol="0">
                <a:spAutoFit/>
              </a:bodyPr>
              <a:lstStyle/>
              <a:p>
                <a:pPr algn="ctr"/>
                <a:r>
                  <a:rPr lang="en-US" sz="1000" dirty="0">
                    <a:latin typeface="+mj-lt"/>
                    <a:ea typeface="Cambria Math" panose="02040503050406030204" pitchFamily="18" charset="0"/>
                  </a:rPr>
                  <a:t>Diffuser screen</a:t>
                </a:r>
              </a:p>
            </p:txBody>
          </p:sp>
          <p:sp>
            <p:nvSpPr>
              <p:cNvPr id="49" name="TextBox 48">
                <a:extLst>
                  <a:ext uri="{FF2B5EF4-FFF2-40B4-BE49-F238E27FC236}">
                    <a16:creationId xmlns:a16="http://schemas.microsoft.com/office/drawing/2014/main" id="{644BD28F-792A-4273-9177-15053878D310}"/>
                  </a:ext>
                </a:extLst>
              </p:cNvPr>
              <p:cNvSpPr txBox="1"/>
              <p:nvPr/>
            </p:nvSpPr>
            <p:spPr>
              <a:xfrm rot="21139068">
                <a:off x="6764726" y="1159841"/>
                <a:ext cx="1357676" cy="184334"/>
              </a:xfrm>
              <a:prstGeom prst="rect">
                <a:avLst/>
              </a:prstGeom>
              <a:noFill/>
            </p:spPr>
            <p:txBody>
              <a:bodyPr wrap="square" lIns="0" tIns="0" rIns="0" bIns="0" rtlCol="0">
                <a:spAutoFit/>
              </a:bodyPr>
              <a:lstStyle/>
              <a:p>
                <a:pPr algn="ctr"/>
                <a:r>
                  <a:rPr lang="en-US" sz="1000" dirty="0">
                    <a:latin typeface="+mj-lt"/>
                    <a:ea typeface="Cambria Math" panose="02040503050406030204" pitchFamily="18" charset="0"/>
                  </a:rPr>
                  <a:t>External Light</a:t>
                </a:r>
              </a:p>
            </p:txBody>
          </p:sp>
          <p:sp>
            <p:nvSpPr>
              <p:cNvPr id="50" name="TextBox 49">
                <a:extLst>
                  <a:ext uri="{FF2B5EF4-FFF2-40B4-BE49-F238E27FC236}">
                    <a16:creationId xmlns:a16="http://schemas.microsoft.com/office/drawing/2014/main" id="{5F0184D2-9F2C-4A01-A412-52246FA429F3}"/>
                  </a:ext>
                </a:extLst>
              </p:cNvPr>
              <p:cNvSpPr txBox="1"/>
              <p:nvPr/>
            </p:nvSpPr>
            <p:spPr>
              <a:xfrm rot="2387635">
                <a:off x="5830384" y="2510133"/>
                <a:ext cx="960661" cy="147468"/>
              </a:xfrm>
              <a:prstGeom prst="rect">
                <a:avLst/>
              </a:prstGeom>
              <a:noFill/>
            </p:spPr>
            <p:txBody>
              <a:bodyPr wrap="square" lIns="0" tIns="0" rIns="0" bIns="0" rtlCol="0">
                <a:spAutoFit/>
              </a:bodyPr>
              <a:lstStyle/>
              <a:p>
                <a:pPr algn="ctr"/>
                <a:r>
                  <a:rPr lang="en-US" sz="800" dirty="0">
                    <a:latin typeface="+mj-lt"/>
                    <a:ea typeface="Cambria Math" panose="02040503050406030204" pitchFamily="18" charset="0"/>
                  </a:rPr>
                  <a:t>Specular reflection</a:t>
                </a:r>
              </a:p>
            </p:txBody>
          </p:sp>
          <p:sp>
            <p:nvSpPr>
              <p:cNvPr id="51" name="TextBox 50">
                <a:extLst>
                  <a:ext uri="{FF2B5EF4-FFF2-40B4-BE49-F238E27FC236}">
                    <a16:creationId xmlns:a16="http://schemas.microsoft.com/office/drawing/2014/main" id="{B36AB1D0-0A2B-4EB3-B119-6DD88B062EEC}"/>
                  </a:ext>
                </a:extLst>
              </p:cNvPr>
              <p:cNvSpPr txBox="1"/>
              <p:nvPr/>
            </p:nvSpPr>
            <p:spPr>
              <a:xfrm>
                <a:off x="6316866" y="1581199"/>
                <a:ext cx="1077101" cy="184334"/>
              </a:xfrm>
              <a:prstGeom prst="rect">
                <a:avLst/>
              </a:prstGeom>
              <a:noFill/>
            </p:spPr>
            <p:txBody>
              <a:bodyPr wrap="square" lIns="0" tIns="0" rIns="0" bIns="0" rtlCol="0">
                <a:spAutoFit/>
              </a:bodyPr>
              <a:lstStyle/>
              <a:p>
                <a:pPr algn="ctr"/>
                <a:r>
                  <a:rPr lang="en-US" sz="1000" dirty="0">
                    <a:latin typeface="+mj-lt"/>
                    <a:ea typeface="Cambria Math" panose="02040503050406030204" pitchFamily="18" charset="0"/>
                  </a:rPr>
                  <a:t>Visible to driver</a:t>
                </a:r>
              </a:p>
            </p:txBody>
          </p:sp>
        </p:grpSp>
        <p:sp>
          <p:nvSpPr>
            <p:cNvPr id="43" name="Arc 42">
              <a:extLst>
                <a:ext uri="{FF2B5EF4-FFF2-40B4-BE49-F238E27FC236}">
                  <a16:creationId xmlns:a16="http://schemas.microsoft.com/office/drawing/2014/main" id="{E9F46914-5D04-45C0-8F0A-18C783EAC399}"/>
                </a:ext>
              </a:extLst>
            </p:cNvPr>
            <p:cNvSpPr/>
            <p:nvPr/>
          </p:nvSpPr>
          <p:spPr>
            <a:xfrm>
              <a:off x="-104490" y="1021859"/>
              <a:ext cx="2342230" cy="2342230"/>
            </a:xfrm>
            <a:prstGeom prst="arc">
              <a:avLst>
                <a:gd name="adj1" fmla="val 20121967"/>
                <a:gd name="adj2" fmla="val 603077"/>
              </a:avLst>
            </a:prstGeom>
            <a:ln>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mj-lt"/>
                <a:ea typeface="Cambria Math" panose="02040503050406030204" pitchFamily="18" charset="0"/>
              </a:endParaRPr>
            </a:p>
          </p:txBody>
        </p:sp>
      </p:grpSp>
      <p:sp>
        <p:nvSpPr>
          <p:cNvPr id="67" name="Rectangle 66">
            <a:extLst>
              <a:ext uri="{FF2B5EF4-FFF2-40B4-BE49-F238E27FC236}">
                <a16:creationId xmlns:a16="http://schemas.microsoft.com/office/drawing/2014/main" id="{0E0CC228-DD47-466F-85A3-A461F0FFE735}"/>
              </a:ext>
            </a:extLst>
          </p:cNvPr>
          <p:cNvSpPr/>
          <p:nvPr/>
        </p:nvSpPr>
        <p:spPr>
          <a:xfrm>
            <a:off x="4312897" y="4107303"/>
            <a:ext cx="4572000" cy="276999"/>
          </a:xfrm>
          <a:prstGeom prst="rect">
            <a:avLst/>
          </a:prstGeom>
        </p:spPr>
        <p:txBody>
          <a:bodyPr>
            <a:spAutoFit/>
          </a:bodyPr>
          <a:lstStyle/>
          <a:p>
            <a:pPr lvl="1"/>
            <a:r>
              <a:rPr lang="en-US" sz="1200" dirty="0">
                <a:latin typeface="Cambria Math" panose="02040503050406030204" pitchFamily="18" charset="0"/>
                <a:ea typeface="Cambria Math" panose="02040503050406030204" pitchFamily="18" charset="0"/>
              </a:rPr>
              <a:t>Tilting screen will help minimize backscatter glow.</a:t>
            </a:r>
          </a:p>
        </p:txBody>
      </p:sp>
    </p:spTree>
    <p:extLst>
      <p:ext uri="{BB962C8B-B14F-4D97-AF65-F5344CB8AC3E}">
        <p14:creationId xmlns:p14="http://schemas.microsoft.com/office/powerpoint/2010/main" val="3852156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6627F-57FB-4B82-AF1A-8E9069DA3427}"/>
              </a:ext>
            </a:extLst>
          </p:cNvPr>
          <p:cNvSpPr>
            <a:spLocks noGrp="1"/>
          </p:cNvSpPr>
          <p:nvPr>
            <p:ph type="title"/>
          </p:nvPr>
        </p:nvSpPr>
        <p:spPr/>
        <p:txBody>
          <a:bodyPr/>
          <a:lstStyle/>
          <a:p>
            <a:r>
              <a:rPr lang="en-US" dirty="0" err="1"/>
              <a:t>Scheimpflug</a:t>
            </a:r>
            <a:r>
              <a:rPr lang="en-US" dirty="0"/>
              <a:t> for Sun Glare Reduction</a:t>
            </a:r>
          </a:p>
        </p:txBody>
      </p:sp>
      <p:sp>
        <p:nvSpPr>
          <p:cNvPr id="3" name="Slide Number Placeholder 2">
            <a:extLst>
              <a:ext uri="{FF2B5EF4-FFF2-40B4-BE49-F238E27FC236}">
                <a16:creationId xmlns:a16="http://schemas.microsoft.com/office/drawing/2014/main" id="{792DFDE4-251E-4E6A-B271-8C1B60116043}"/>
              </a:ext>
            </a:extLst>
          </p:cNvPr>
          <p:cNvSpPr>
            <a:spLocks noGrp="1"/>
          </p:cNvSpPr>
          <p:nvPr>
            <p:ph type="sldNum" sz="quarter" idx="10"/>
          </p:nvPr>
        </p:nvSpPr>
        <p:spPr/>
        <p:txBody>
          <a:bodyPr/>
          <a:lstStyle/>
          <a:p>
            <a:pPr>
              <a:defRPr/>
            </a:pPr>
            <a:fld id="{D4C52F08-588C-488E-A5AB-DF69250DE862}" type="slidenum">
              <a:rPr lang="en-US" smtClean="0"/>
              <a:pPr>
                <a:defRPr/>
              </a:pPr>
              <a:t>13</a:t>
            </a:fld>
            <a:endParaRPr lang="en-US"/>
          </a:p>
        </p:txBody>
      </p:sp>
      <p:pic>
        <p:nvPicPr>
          <p:cNvPr id="6" name="Picture 5">
            <a:extLst>
              <a:ext uri="{FF2B5EF4-FFF2-40B4-BE49-F238E27FC236}">
                <a16:creationId xmlns:a16="http://schemas.microsoft.com/office/drawing/2014/main" id="{6AD5A06D-1174-450C-92ED-F5144C4FFFAE}"/>
              </a:ext>
            </a:extLst>
          </p:cNvPr>
          <p:cNvPicPr>
            <a:picLocks noChangeAspect="1"/>
          </p:cNvPicPr>
          <p:nvPr/>
        </p:nvPicPr>
        <p:blipFill>
          <a:blip r:embed="rId2"/>
          <a:stretch>
            <a:fillRect/>
          </a:stretch>
        </p:blipFill>
        <p:spPr>
          <a:xfrm>
            <a:off x="231775" y="640579"/>
            <a:ext cx="8484614" cy="3092940"/>
          </a:xfrm>
          <a:prstGeom prst="rect">
            <a:avLst/>
          </a:prstGeom>
        </p:spPr>
      </p:pic>
      <p:sp>
        <p:nvSpPr>
          <p:cNvPr id="9" name="Rectangle 8">
            <a:extLst>
              <a:ext uri="{FF2B5EF4-FFF2-40B4-BE49-F238E27FC236}">
                <a16:creationId xmlns:a16="http://schemas.microsoft.com/office/drawing/2014/main" id="{214C5F24-42A0-471B-9356-B5CA306A2DCA}"/>
              </a:ext>
            </a:extLst>
          </p:cNvPr>
          <p:cNvSpPr/>
          <p:nvPr/>
        </p:nvSpPr>
        <p:spPr>
          <a:xfrm>
            <a:off x="174810" y="3764990"/>
            <a:ext cx="6938684" cy="646331"/>
          </a:xfrm>
          <a:prstGeom prst="rect">
            <a:avLst/>
          </a:prstGeom>
        </p:spPr>
        <p:txBody>
          <a:bodyPr wrap="square">
            <a:spAutoFit/>
          </a:bodyPr>
          <a:lstStyle/>
          <a:p>
            <a:r>
              <a:rPr lang="en-US" dirty="0">
                <a:solidFill>
                  <a:srgbClr val="000000"/>
                </a:solidFill>
                <a:latin typeface="Arial" panose="020B0604020202020204" pitchFamily="34" charset="0"/>
              </a:rPr>
              <a:t>DMD tilting angle: 2.532 deg</a:t>
            </a:r>
          </a:p>
          <a:p>
            <a:r>
              <a:rPr lang="en-US" dirty="0">
                <a:solidFill>
                  <a:srgbClr val="000000"/>
                </a:solidFill>
                <a:latin typeface="Arial" panose="020B0604020202020204" pitchFamily="34" charset="0"/>
              </a:rPr>
              <a:t>Center of screen chief ray angle to screen normal: 20 deg</a:t>
            </a:r>
            <a:endParaRPr lang="en-US" dirty="0"/>
          </a:p>
        </p:txBody>
      </p:sp>
      <p:sp>
        <p:nvSpPr>
          <p:cNvPr id="4" name="TextBox 3">
            <a:extLst>
              <a:ext uri="{FF2B5EF4-FFF2-40B4-BE49-F238E27FC236}">
                <a16:creationId xmlns:a16="http://schemas.microsoft.com/office/drawing/2014/main" id="{4E4B92BF-53F5-4B7C-92A2-FC7A5015EC14}"/>
              </a:ext>
            </a:extLst>
          </p:cNvPr>
          <p:cNvSpPr txBox="1"/>
          <p:nvPr/>
        </p:nvSpPr>
        <p:spPr>
          <a:xfrm>
            <a:off x="5158596" y="965562"/>
            <a:ext cx="2665563" cy="461665"/>
          </a:xfrm>
          <a:prstGeom prst="rect">
            <a:avLst/>
          </a:prstGeom>
          <a:noFill/>
        </p:spPr>
        <p:txBody>
          <a:bodyPr wrap="square" rtlCol="0">
            <a:spAutoFit/>
          </a:bodyPr>
          <a:lstStyle/>
          <a:p>
            <a:pPr algn="ctr"/>
            <a:r>
              <a:rPr lang="en-US" sz="1200" dirty="0"/>
              <a:t>Diffuser screen tilt of 20 deg to optical axis of projection lens</a:t>
            </a:r>
          </a:p>
        </p:txBody>
      </p:sp>
    </p:spTree>
    <p:extLst>
      <p:ext uri="{BB962C8B-B14F-4D97-AF65-F5344CB8AC3E}">
        <p14:creationId xmlns:p14="http://schemas.microsoft.com/office/powerpoint/2010/main" val="445259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1E54E-0213-4AE6-84F6-F156669AF1E7}"/>
              </a:ext>
            </a:extLst>
          </p:cNvPr>
          <p:cNvSpPr>
            <a:spLocks noGrp="1"/>
          </p:cNvSpPr>
          <p:nvPr>
            <p:ph type="title"/>
          </p:nvPr>
        </p:nvSpPr>
        <p:spPr/>
        <p:txBody>
          <a:bodyPr/>
          <a:lstStyle/>
          <a:p>
            <a:r>
              <a:rPr lang="en-US" dirty="0"/>
              <a:t>Distortion and MTF Plot with </a:t>
            </a:r>
            <a:r>
              <a:rPr lang="en-US" dirty="0" err="1"/>
              <a:t>Scheimpflug</a:t>
            </a:r>
            <a:endParaRPr lang="en-US" dirty="0"/>
          </a:p>
        </p:txBody>
      </p:sp>
      <p:sp>
        <p:nvSpPr>
          <p:cNvPr id="3" name="Slide Number Placeholder 2">
            <a:extLst>
              <a:ext uri="{FF2B5EF4-FFF2-40B4-BE49-F238E27FC236}">
                <a16:creationId xmlns:a16="http://schemas.microsoft.com/office/drawing/2014/main" id="{D9C7124D-5B66-4701-8DCD-18148B52B348}"/>
              </a:ext>
            </a:extLst>
          </p:cNvPr>
          <p:cNvSpPr>
            <a:spLocks noGrp="1"/>
          </p:cNvSpPr>
          <p:nvPr>
            <p:ph type="sldNum" sz="quarter" idx="10"/>
          </p:nvPr>
        </p:nvSpPr>
        <p:spPr/>
        <p:txBody>
          <a:bodyPr/>
          <a:lstStyle/>
          <a:p>
            <a:pPr>
              <a:defRPr/>
            </a:pPr>
            <a:fld id="{D4C52F08-588C-488E-A5AB-DF69250DE862}" type="slidenum">
              <a:rPr lang="en-US" smtClean="0"/>
              <a:pPr>
                <a:defRPr/>
              </a:pPr>
              <a:t>14</a:t>
            </a:fld>
            <a:endParaRPr lang="en-US"/>
          </a:p>
        </p:txBody>
      </p:sp>
      <p:pic>
        <p:nvPicPr>
          <p:cNvPr id="6" name="Picture 5">
            <a:extLst>
              <a:ext uri="{FF2B5EF4-FFF2-40B4-BE49-F238E27FC236}">
                <a16:creationId xmlns:a16="http://schemas.microsoft.com/office/drawing/2014/main" id="{1540BB01-3088-41F6-BA96-8BC24ECE7B10}"/>
              </a:ext>
            </a:extLst>
          </p:cNvPr>
          <p:cNvPicPr>
            <a:picLocks noChangeAspect="1"/>
          </p:cNvPicPr>
          <p:nvPr/>
        </p:nvPicPr>
        <p:blipFill>
          <a:blip r:embed="rId2"/>
          <a:stretch>
            <a:fillRect/>
          </a:stretch>
        </p:blipFill>
        <p:spPr>
          <a:xfrm>
            <a:off x="4571999" y="981174"/>
            <a:ext cx="4240777" cy="3181154"/>
          </a:xfrm>
          <a:prstGeom prst="rect">
            <a:avLst/>
          </a:prstGeom>
        </p:spPr>
      </p:pic>
      <p:pic>
        <p:nvPicPr>
          <p:cNvPr id="7" name="Picture 6">
            <a:extLst>
              <a:ext uri="{FF2B5EF4-FFF2-40B4-BE49-F238E27FC236}">
                <a16:creationId xmlns:a16="http://schemas.microsoft.com/office/drawing/2014/main" id="{19E0C9DF-863A-4ECF-A01F-47BA99087F5E}"/>
              </a:ext>
            </a:extLst>
          </p:cNvPr>
          <p:cNvPicPr>
            <a:picLocks noChangeAspect="1"/>
          </p:cNvPicPr>
          <p:nvPr/>
        </p:nvPicPr>
        <p:blipFill>
          <a:blip r:embed="rId3"/>
          <a:stretch>
            <a:fillRect/>
          </a:stretch>
        </p:blipFill>
        <p:spPr>
          <a:xfrm>
            <a:off x="325663" y="981173"/>
            <a:ext cx="4246337" cy="3181154"/>
          </a:xfrm>
          <a:prstGeom prst="rect">
            <a:avLst/>
          </a:prstGeom>
        </p:spPr>
      </p:pic>
      <p:sp>
        <p:nvSpPr>
          <p:cNvPr id="8" name="TextBox 7">
            <a:extLst>
              <a:ext uri="{FF2B5EF4-FFF2-40B4-BE49-F238E27FC236}">
                <a16:creationId xmlns:a16="http://schemas.microsoft.com/office/drawing/2014/main" id="{294D2EA3-2FDF-4632-9685-818ED1747FEA}"/>
              </a:ext>
            </a:extLst>
          </p:cNvPr>
          <p:cNvSpPr txBox="1"/>
          <p:nvPr/>
        </p:nvSpPr>
        <p:spPr>
          <a:xfrm>
            <a:off x="2763183" y="2999157"/>
            <a:ext cx="2400300" cy="369332"/>
          </a:xfrm>
          <a:prstGeom prst="rect">
            <a:avLst/>
          </a:prstGeom>
          <a:noFill/>
        </p:spPr>
        <p:txBody>
          <a:bodyPr wrap="square" rtlCol="0">
            <a:spAutoFit/>
          </a:bodyPr>
          <a:lstStyle/>
          <a:p>
            <a:r>
              <a:rPr lang="en-US" dirty="0"/>
              <a:t>Max: 5.04%</a:t>
            </a:r>
          </a:p>
        </p:txBody>
      </p:sp>
    </p:spTree>
    <p:extLst>
      <p:ext uri="{BB962C8B-B14F-4D97-AF65-F5344CB8AC3E}">
        <p14:creationId xmlns:p14="http://schemas.microsoft.com/office/powerpoint/2010/main" val="2755397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7F860-0A15-4C31-A41E-ED97D259A749}"/>
              </a:ext>
            </a:extLst>
          </p:cNvPr>
          <p:cNvSpPr>
            <a:spLocks noGrp="1"/>
          </p:cNvSpPr>
          <p:nvPr>
            <p:ph type="title"/>
          </p:nvPr>
        </p:nvSpPr>
        <p:spPr/>
        <p:txBody>
          <a:bodyPr/>
          <a:lstStyle/>
          <a:p>
            <a:r>
              <a:rPr lang="en-US" sz="2000" dirty="0"/>
              <a:t>Geometric efficiency with </a:t>
            </a:r>
            <a:r>
              <a:rPr lang="en-US" sz="2000" dirty="0" err="1"/>
              <a:t>Scheimpflug</a:t>
            </a:r>
            <a:r>
              <a:rPr lang="en-US" sz="2000" dirty="0"/>
              <a:t> at Image Plane</a:t>
            </a:r>
            <a:br>
              <a:rPr lang="en-US" sz="2000" dirty="0"/>
            </a:br>
            <a:r>
              <a:rPr lang="en-US" sz="1400" dirty="0"/>
              <a:t>No Modification at Illumination</a:t>
            </a:r>
          </a:p>
        </p:txBody>
      </p:sp>
      <p:sp>
        <p:nvSpPr>
          <p:cNvPr id="3" name="Slide Number Placeholder 2">
            <a:extLst>
              <a:ext uri="{FF2B5EF4-FFF2-40B4-BE49-F238E27FC236}">
                <a16:creationId xmlns:a16="http://schemas.microsoft.com/office/drawing/2014/main" id="{5FC335BE-AD24-4A6B-8FF6-317933CEC41B}"/>
              </a:ext>
            </a:extLst>
          </p:cNvPr>
          <p:cNvSpPr>
            <a:spLocks noGrp="1"/>
          </p:cNvSpPr>
          <p:nvPr>
            <p:ph type="sldNum" sz="quarter" idx="10"/>
          </p:nvPr>
        </p:nvSpPr>
        <p:spPr/>
        <p:txBody>
          <a:bodyPr/>
          <a:lstStyle/>
          <a:p>
            <a:pPr>
              <a:defRPr/>
            </a:pPr>
            <a:fld id="{D4C52F08-588C-488E-A5AB-DF69250DE862}" type="slidenum">
              <a:rPr lang="en-US" smtClean="0"/>
              <a:pPr>
                <a:defRPr/>
              </a:pPr>
              <a:t>15</a:t>
            </a:fld>
            <a:endParaRPr lang="en-US"/>
          </a:p>
        </p:txBody>
      </p:sp>
      <p:sp>
        <p:nvSpPr>
          <p:cNvPr id="5" name="TextBox 4">
            <a:extLst>
              <a:ext uri="{FF2B5EF4-FFF2-40B4-BE49-F238E27FC236}">
                <a16:creationId xmlns:a16="http://schemas.microsoft.com/office/drawing/2014/main" id="{5B6A0D9D-8F28-43B8-894C-4A5069D6265C}"/>
              </a:ext>
            </a:extLst>
          </p:cNvPr>
          <p:cNvSpPr txBox="1"/>
          <p:nvPr/>
        </p:nvSpPr>
        <p:spPr>
          <a:xfrm>
            <a:off x="1179759" y="831842"/>
            <a:ext cx="1394961" cy="369332"/>
          </a:xfrm>
          <a:prstGeom prst="rect">
            <a:avLst/>
          </a:prstGeom>
          <a:noFill/>
        </p:spPr>
        <p:txBody>
          <a:bodyPr wrap="square" rtlCol="0">
            <a:spAutoFit/>
          </a:bodyPr>
          <a:lstStyle/>
          <a:p>
            <a:pPr algn="ctr"/>
            <a:r>
              <a:rPr lang="en-US" dirty="0"/>
              <a:t>50.7%</a:t>
            </a:r>
          </a:p>
        </p:txBody>
      </p:sp>
      <p:sp>
        <p:nvSpPr>
          <p:cNvPr id="9" name="TextBox 8">
            <a:extLst>
              <a:ext uri="{FF2B5EF4-FFF2-40B4-BE49-F238E27FC236}">
                <a16:creationId xmlns:a16="http://schemas.microsoft.com/office/drawing/2014/main" id="{D1D37C97-FD12-4144-9E9D-F61502A7432B}"/>
              </a:ext>
            </a:extLst>
          </p:cNvPr>
          <p:cNvSpPr txBox="1"/>
          <p:nvPr/>
        </p:nvSpPr>
        <p:spPr>
          <a:xfrm>
            <a:off x="6759603" y="2506887"/>
            <a:ext cx="2333339" cy="400110"/>
          </a:xfrm>
          <a:prstGeom prst="rect">
            <a:avLst/>
          </a:prstGeom>
          <a:noFill/>
        </p:spPr>
        <p:txBody>
          <a:bodyPr wrap="square" rtlCol="0">
            <a:spAutoFit/>
          </a:bodyPr>
          <a:lstStyle/>
          <a:p>
            <a:r>
              <a:rPr lang="en-US" sz="1000" dirty="0">
                <a:highlight>
                  <a:srgbClr val="FFFF00"/>
                </a:highlight>
              </a:rPr>
              <a:t>Exaggerated tilting angle at DMD</a:t>
            </a:r>
          </a:p>
          <a:p>
            <a:r>
              <a:rPr lang="en-US" sz="1000" dirty="0">
                <a:highlight>
                  <a:srgbClr val="FFFF00"/>
                </a:highlight>
              </a:rPr>
              <a:t>(actual angle at DMD is 2.53deg)</a:t>
            </a:r>
          </a:p>
        </p:txBody>
      </p:sp>
      <p:sp>
        <p:nvSpPr>
          <p:cNvPr id="15" name="TextBox 14">
            <a:extLst>
              <a:ext uri="{FF2B5EF4-FFF2-40B4-BE49-F238E27FC236}">
                <a16:creationId xmlns:a16="http://schemas.microsoft.com/office/drawing/2014/main" id="{F411BF47-DB01-459C-AD38-172DD5EE3AC2}"/>
              </a:ext>
            </a:extLst>
          </p:cNvPr>
          <p:cNvSpPr txBox="1"/>
          <p:nvPr/>
        </p:nvSpPr>
        <p:spPr>
          <a:xfrm>
            <a:off x="3842046" y="3160014"/>
            <a:ext cx="4796872" cy="1384995"/>
          </a:xfrm>
          <a:prstGeom prst="rect">
            <a:avLst/>
          </a:prstGeom>
          <a:noFill/>
        </p:spPr>
        <p:txBody>
          <a:bodyPr wrap="square" rtlCol="0">
            <a:spAutoFit/>
          </a:bodyPr>
          <a:lstStyle/>
          <a:p>
            <a:pPr algn="just"/>
            <a:r>
              <a:rPr lang="en-US" sz="1200" dirty="0"/>
              <a:t>With added tilt angle to DMD for Shiempflug, the light onto the DMD will no longer at 29deg but a compound X and Y incidence angle. Light entering the projection lens is no longer centered on the pupil, resulting in efficiency loss. </a:t>
            </a:r>
          </a:p>
          <a:p>
            <a:pPr algn="just"/>
            <a:endParaRPr lang="en-US" sz="1200" dirty="0"/>
          </a:p>
          <a:p>
            <a:pPr algn="just"/>
            <a:r>
              <a:rPr lang="en-US" sz="1200" dirty="0"/>
              <a:t>We have modified the illumination angle on the DMD to compensate for the added tilt to DMD due to the </a:t>
            </a:r>
            <a:r>
              <a:rPr lang="en-US" sz="1200" dirty="0" err="1"/>
              <a:t>Scheimpflug</a:t>
            </a:r>
            <a:r>
              <a:rPr lang="en-US" sz="1200" dirty="0"/>
              <a:t> condition.</a:t>
            </a:r>
          </a:p>
        </p:txBody>
      </p:sp>
      <p:pic>
        <p:nvPicPr>
          <p:cNvPr id="7" name="Picture 6">
            <a:extLst>
              <a:ext uri="{FF2B5EF4-FFF2-40B4-BE49-F238E27FC236}">
                <a16:creationId xmlns:a16="http://schemas.microsoft.com/office/drawing/2014/main" id="{E7DDCC0C-E2A7-4B6C-B992-FE0BCDC4ACC4}"/>
              </a:ext>
            </a:extLst>
          </p:cNvPr>
          <p:cNvPicPr>
            <a:picLocks noChangeAspect="1"/>
          </p:cNvPicPr>
          <p:nvPr/>
        </p:nvPicPr>
        <p:blipFill>
          <a:blip r:embed="rId2"/>
          <a:stretch>
            <a:fillRect/>
          </a:stretch>
        </p:blipFill>
        <p:spPr>
          <a:xfrm>
            <a:off x="3742607" y="1126055"/>
            <a:ext cx="2932049" cy="1673866"/>
          </a:xfrm>
          <a:prstGeom prst="rect">
            <a:avLst/>
          </a:prstGeom>
        </p:spPr>
      </p:pic>
      <p:cxnSp>
        <p:nvCxnSpPr>
          <p:cNvPr id="11" name="Straight Arrow Connector 10">
            <a:extLst>
              <a:ext uri="{FF2B5EF4-FFF2-40B4-BE49-F238E27FC236}">
                <a16:creationId xmlns:a16="http://schemas.microsoft.com/office/drawing/2014/main" id="{52BE40E5-F8C5-4392-ACA0-8A3A64EF8B62}"/>
              </a:ext>
            </a:extLst>
          </p:cNvPr>
          <p:cNvCxnSpPr>
            <a:cxnSpLocks/>
            <a:stCxn id="9" idx="1"/>
          </p:cNvCxnSpPr>
          <p:nvPr/>
        </p:nvCxnSpPr>
        <p:spPr>
          <a:xfrm flipH="1" flipV="1">
            <a:off x="6148887" y="2636558"/>
            <a:ext cx="610716" cy="703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BF7CC98E-9D81-4F0E-8EF1-3965700BC018}"/>
              </a:ext>
            </a:extLst>
          </p:cNvPr>
          <p:cNvPicPr>
            <a:picLocks noChangeAspect="1"/>
          </p:cNvPicPr>
          <p:nvPr/>
        </p:nvPicPr>
        <p:blipFill>
          <a:blip r:embed="rId3"/>
          <a:stretch>
            <a:fillRect/>
          </a:stretch>
        </p:blipFill>
        <p:spPr>
          <a:xfrm>
            <a:off x="6759603" y="1297891"/>
            <a:ext cx="2208626" cy="789191"/>
          </a:xfrm>
          <a:prstGeom prst="rect">
            <a:avLst/>
          </a:prstGeom>
        </p:spPr>
      </p:pic>
      <p:cxnSp>
        <p:nvCxnSpPr>
          <p:cNvPr id="17" name="Straight Arrow Connector 16">
            <a:extLst>
              <a:ext uri="{FF2B5EF4-FFF2-40B4-BE49-F238E27FC236}">
                <a16:creationId xmlns:a16="http://schemas.microsoft.com/office/drawing/2014/main" id="{FFBED6F6-02A1-4451-9E20-74B06C300EDC}"/>
              </a:ext>
            </a:extLst>
          </p:cNvPr>
          <p:cNvCxnSpPr>
            <a:cxnSpLocks/>
          </p:cNvCxnSpPr>
          <p:nvPr/>
        </p:nvCxnSpPr>
        <p:spPr>
          <a:xfrm flipH="1">
            <a:off x="7435882" y="1126055"/>
            <a:ext cx="194949" cy="4579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CA51187-D224-444F-BE5F-1B2CA0D8133D}"/>
              </a:ext>
            </a:extLst>
          </p:cNvPr>
          <p:cNvSpPr/>
          <p:nvPr/>
        </p:nvSpPr>
        <p:spPr>
          <a:xfrm>
            <a:off x="6606001" y="458795"/>
            <a:ext cx="2306224" cy="707886"/>
          </a:xfrm>
          <a:prstGeom prst="rect">
            <a:avLst/>
          </a:prstGeom>
        </p:spPr>
        <p:txBody>
          <a:bodyPr wrap="square">
            <a:spAutoFit/>
          </a:bodyPr>
          <a:lstStyle/>
          <a:p>
            <a:pPr algn="just"/>
            <a:r>
              <a:rPr lang="en-US" sz="1000" dirty="0">
                <a:highlight>
                  <a:srgbClr val="FFFF00"/>
                </a:highlight>
              </a:rPr>
              <a:t>Exaggerated tilting angle at DMD</a:t>
            </a:r>
          </a:p>
          <a:p>
            <a:pPr algn="just"/>
            <a:r>
              <a:rPr lang="en-US" sz="1000" dirty="0">
                <a:highlight>
                  <a:srgbClr val="FFFF00"/>
                </a:highlight>
              </a:rPr>
              <a:t>(actual angle at DMD is 2.53deg)</a:t>
            </a:r>
          </a:p>
          <a:p>
            <a:pPr algn="just"/>
            <a:r>
              <a:rPr lang="en-US" sz="1000" dirty="0">
                <a:highlight>
                  <a:srgbClr val="FFFF00"/>
                </a:highlight>
              </a:rPr>
              <a:t>Light goes into the projection lens is no longer centered at the pupil</a:t>
            </a:r>
          </a:p>
        </p:txBody>
      </p:sp>
      <p:pic>
        <p:nvPicPr>
          <p:cNvPr id="8" name="Picture 7">
            <a:extLst>
              <a:ext uri="{FF2B5EF4-FFF2-40B4-BE49-F238E27FC236}">
                <a16:creationId xmlns:a16="http://schemas.microsoft.com/office/drawing/2014/main" id="{48559918-54A1-4776-A0F0-A9277088AD8C}"/>
              </a:ext>
            </a:extLst>
          </p:cNvPr>
          <p:cNvPicPr>
            <a:picLocks noChangeAspect="1"/>
          </p:cNvPicPr>
          <p:nvPr/>
        </p:nvPicPr>
        <p:blipFill>
          <a:blip r:embed="rId4"/>
          <a:stretch>
            <a:fillRect/>
          </a:stretch>
        </p:blipFill>
        <p:spPr>
          <a:xfrm>
            <a:off x="108286" y="1223542"/>
            <a:ext cx="3591847" cy="2696415"/>
          </a:xfrm>
          <a:prstGeom prst="rect">
            <a:avLst/>
          </a:prstGeom>
        </p:spPr>
      </p:pic>
    </p:spTree>
    <p:extLst>
      <p:ext uri="{BB962C8B-B14F-4D97-AF65-F5344CB8AC3E}">
        <p14:creationId xmlns:p14="http://schemas.microsoft.com/office/powerpoint/2010/main" val="809311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DC1AC36D-DE87-4784-8273-0D9A5EB86D65}"/>
              </a:ext>
            </a:extLst>
          </p:cNvPr>
          <p:cNvPicPr>
            <a:picLocks noChangeAspect="1"/>
          </p:cNvPicPr>
          <p:nvPr/>
        </p:nvPicPr>
        <p:blipFill>
          <a:blip r:embed="rId2"/>
          <a:stretch>
            <a:fillRect/>
          </a:stretch>
        </p:blipFill>
        <p:spPr>
          <a:xfrm>
            <a:off x="2670806" y="2793530"/>
            <a:ext cx="2409150" cy="1804044"/>
          </a:xfrm>
          <a:prstGeom prst="rect">
            <a:avLst/>
          </a:prstGeom>
        </p:spPr>
      </p:pic>
      <p:pic>
        <p:nvPicPr>
          <p:cNvPr id="18" name="Picture 17">
            <a:extLst>
              <a:ext uri="{FF2B5EF4-FFF2-40B4-BE49-F238E27FC236}">
                <a16:creationId xmlns:a16="http://schemas.microsoft.com/office/drawing/2014/main" id="{09A8E312-26B8-49B9-99B3-7BF0A4355348}"/>
              </a:ext>
            </a:extLst>
          </p:cNvPr>
          <p:cNvPicPr>
            <a:picLocks noChangeAspect="1"/>
          </p:cNvPicPr>
          <p:nvPr/>
        </p:nvPicPr>
        <p:blipFill>
          <a:blip r:embed="rId3"/>
          <a:stretch>
            <a:fillRect/>
          </a:stretch>
        </p:blipFill>
        <p:spPr>
          <a:xfrm>
            <a:off x="2772273" y="781698"/>
            <a:ext cx="2475670" cy="1853855"/>
          </a:xfrm>
          <a:prstGeom prst="rect">
            <a:avLst/>
          </a:prstGeom>
        </p:spPr>
      </p:pic>
      <p:pic>
        <p:nvPicPr>
          <p:cNvPr id="19" name="Picture 18">
            <a:extLst>
              <a:ext uri="{FF2B5EF4-FFF2-40B4-BE49-F238E27FC236}">
                <a16:creationId xmlns:a16="http://schemas.microsoft.com/office/drawing/2014/main" id="{8D18BD33-F393-4CEE-AD4B-28CB6C7EF5E1}"/>
              </a:ext>
            </a:extLst>
          </p:cNvPr>
          <p:cNvPicPr>
            <a:picLocks noChangeAspect="1"/>
          </p:cNvPicPr>
          <p:nvPr/>
        </p:nvPicPr>
        <p:blipFill>
          <a:blip r:embed="rId4"/>
          <a:stretch>
            <a:fillRect/>
          </a:stretch>
        </p:blipFill>
        <p:spPr>
          <a:xfrm>
            <a:off x="5247941" y="725616"/>
            <a:ext cx="2563472" cy="1919604"/>
          </a:xfrm>
          <a:prstGeom prst="rect">
            <a:avLst/>
          </a:prstGeom>
        </p:spPr>
      </p:pic>
      <p:pic>
        <p:nvPicPr>
          <p:cNvPr id="5" name="Picture 4">
            <a:extLst>
              <a:ext uri="{FF2B5EF4-FFF2-40B4-BE49-F238E27FC236}">
                <a16:creationId xmlns:a16="http://schemas.microsoft.com/office/drawing/2014/main" id="{281FAE7D-ECC9-4BCC-915C-B6E3A304BEA4}"/>
              </a:ext>
            </a:extLst>
          </p:cNvPr>
          <p:cNvPicPr>
            <a:picLocks noChangeAspect="1"/>
          </p:cNvPicPr>
          <p:nvPr/>
        </p:nvPicPr>
        <p:blipFill>
          <a:blip r:embed="rId5"/>
          <a:stretch>
            <a:fillRect/>
          </a:stretch>
        </p:blipFill>
        <p:spPr>
          <a:xfrm>
            <a:off x="296605" y="781698"/>
            <a:ext cx="2475668" cy="1853855"/>
          </a:xfrm>
          <a:prstGeom prst="rect">
            <a:avLst/>
          </a:prstGeom>
        </p:spPr>
      </p:pic>
      <p:pic>
        <p:nvPicPr>
          <p:cNvPr id="22" name="Picture 21">
            <a:extLst>
              <a:ext uri="{FF2B5EF4-FFF2-40B4-BE49-F238E27FC236}">
                <a16:creationId xmlns:a16="http://schemas.microsoft.com/office/drawing/2014/main" id="{8C79F91D-B94E-4B15-91B7-B35A4A965E59}"/>
              </a:ext>
            </a:extLst>
          </p:cNvPr>
          <p:cNvPicPr>
            <a:picLocks noChangeAspect="1"/>
          </p:cNvPicPr>
          <p:nvPr/>
        </p:nvPicPr>
        <p:blipFill>
          <a:blip r:embed="rId6"/>
          <a:stretch>
            <a:fillRect/>
          </a:stretch>
        </p:blipFill>
        <p:spPr>
          <a:xfrm>
            <a:off x="64827" y="3136184"/>
            <a:ext cx="2493703" cy="1434550"/>
          </a:xfrm>
          <a:prstGeom prst="rect">
            <a:avLst/>
          </a:prstGeom>
        </p:spPr>
      </p:pic>
      <p:pic>
        <p:nvPicPr>
          <p:cNvPr id="17" name="Picture 16">
            <a:extLst>
              <a:ext uri="{FF2B5EF4-FFF2-40B4-BE49-F238E27FC236}">
                <a16:creationId xmlns:a16="http://schemas.microsoft.com/office/drawing/2014/main" id="{C4E06541-7190-4590-B4F1-4BE9D97D4DEB}"/>
              </a:ext>
            </a:extLst>
          </p:cNvPr>
          <p:cNvPicPr>
            <a:picLocks noChangeAspect="1"/>
          </p:cNvPicPr>
          <p:nvPr/>
        </p:nvPicPr>
        <p:blipFill>
          <a:blip r:embed="rId7"/>
          <a:stretch>
            <a:fillRect/>
          </a:stretch>
        </p:blipFill>
        <p:spPr>
          <a:xfrm>
            <a:off x="5290451" y="2523591"/>
            <a:ext cx="1487942" cy="2105243"/>
          </a:xfrm>
          <a:prstGeom prst="rect">
            <a:avLst/>
          </a:prstGeom>
        </p:spPr>
      </p:pic>
      <p:sp>
        <p:nvSpPr>
          <p:cNvPr id="2" name="Title 1">
            <a:extLst>
              <a:ext uri="{FF2B5EF4-FFF2-40B4-BE49-F238E27FC236}">
                <a16:creationId xmlns:a16="http://schemas.microsoft.com/office/drawing/2014/main" id="{21AC19B5-BC30-43E4-B08B-7045BC46AA2A}"/>
              </a:ext>
            </a:extLst>
          </p:cNvPr>
          <p:cNvSpPr>
            <a:spLocks noGrp="1"/>
          </p:cNvSpPr>
          <p:nvPr>
            <p:ph type="title"/>
          </p:nvPr>
        </p:nvSpPr>
        <p:spPr>
          <a:xfrm>
            <a:off x="231775" y="107163"/>
            <a:ext cx="8847398" cy="610791"/>
          </a:xfrm>
        </p:spPr>
        <p:txBody>
          <a:bodyPr/>
          <a:lstStyle/>
          <a:p>
            <a:r>
              <a:rPr lang="en-US" sz="2400" dirty="0"/>
              <a:t>Geometric efficiency with </a:t>
            </a:r>
            <a:r>
              <a:rPr lang="en-US" sz="2400" dirty="0" err="1"/>
              <a:t>Scheimpflug</a:t>
            </a:r>
            <a:br>
              <a:rPr lang="en-US" sz="2400" dirty="0"/>
            </a:br>
            <a:r>
              <a:rPr lang="en-US" sz="1200" dirty="0"/>
              <a:t>Modified Illumination to compensate added 2.53deg DMD tilt and maintain low angle(~1deg) to projection lens</a:t>
            </a:r>
            <a:endParaRPr lang="en-US" sz="1600" dirty="0"/>
          </a:p>
        </p:txBody>
      </p:sp>
      <p:sp>
        <p:nvSpPr>
          <p:cNvPr id="3" name="Slide Number Placeholder 2">
            <a:extLst>
              <a:ext uri="{FF2B5EF4-FFF2-40B4-BE49-F238E27FC236}">
                <a16:creationId xmlns:a16="http://schemas.microsoft.com/office/drawing/2014/main" id="{E8059355-DE75-4821-8BB5-1BD4AEC15E64}"/>
              </a:ext>
            </a:extLst>
          </p:cNvPr>
          <p:cNvSpPr>
            <a:spLocks noGrp="1"/>
          </p:cNvSpPr>
          <p:nvPr>
            <p:ph type="sldNum" sz="quarter" idx="10"/>
          </p:nvPr>
        </p:nvSpPr>
        <p:spPr/>
        <p:txBody>
          <a:bodyPr/>
          <a:lstStyle/>
          <a:p>
            <a:pPr>
              <a:defRPr/>
            </a:pPr>
            <a:fld id="{D4C52F08-588C-488E-A5AB-DF69250DE862}" type="slidenum">
              <a:rPr lang="en-US" smtClean="0"/>
              <a:pPr>
                <a:defRPr/>
              </a:pPr>
              <a:t>16</a:t>
            </a:fld>
            <a:endParaRPr lang="en-US"/>
          </a:p>
        </p:txBody>
      </p:sp>
      <p:sp>
        <p:nvSpPr>
          <p:cNvPr id="6" name="TextBox 5">
            <a:extLst>
              <a:ext uri="{FF2B5EF4-FFF2-40B4-BE49-F238E27FC236}">
                <a16:creationId xmlns:a16="http://schemas.microsoft.com/office/drawing/2014/main" id="{E1396CFB-94B6-48AC-9FCE-AD4D71B2BBD9}"/>
              </a:ext>
            </a:extLst>
          </p:cNvPr>
          <p:cNvSpPr txBox="1"/>
          <p:nvPr/>
        </p:nvSpPr>
        <p:spPr>
          <a:xfrm>
            <a:off x="643148" y="598676"/>
            <a:ext cx="1883045" cy="646331"/>
          </a:xfrm>
          <a:prstGeom prst="rect">
            <a:avLst/>
          </a:prstGeom>
          <a:noFill/>
        </p:spPr>
        <p:txBody>
          <a:bodyPr wrap="square" rtlCol="0">
            <a:spAutoFit/>
          </a:bodyPr>
          <a:lstStyle/>
          <a:p>
            <a:r>
              <a:rPr lang="en-US" dirty="0"/>
              <a:t>RGB 58.2%</a:t>
            </a:r>
          </a:p>
          <a:p>
            <a:endParaRPr lang="en-US" dirty="0"/>
          </a:p>
        </p:txBody>
      </p:sp>
      <p:sp>
        <p:nvSpPr>
          <p:cNvPr id="10" name="TextBox 9">
            <a:extLst>
              <a:ext uri="{FF2B5EF4-FFF2-40B4-BE49-F238E27FC236}">
                <a16:creationId xmlns:a16="http://schemas.microsoft.com/office/drawing/2014/main" id="{AD173DBE-1A62-4B75-B5F1-022A9AF7AE20}"/>
              </a:ext>
            </a:extLst>
          </p:cNvPr>
          <p:cNvSpPr txBox="1"/>
          <p:nvPr/>
        </p:nvSpPr>
        <p:spPr>
          <a:xfrm>
            <a:off x="5851371" y="533288"/>
            <a:ext cx="968991" cy="369332"/>
          </a:xfrm>
          <a:prstGeom prst="rect">
            <a:avLst/>
          </a:prstGeom>
          <a:noFill/>
        </p:spPr>
        <p:txBody>
          <a:bodyPr wrap="square" rtlCol="0">
            <a:spAutoFit/>
          </a:bodyPr>
          <a:lstStyle/>
          <a:p>
            <a:pPr algn="ctr"/>
            <a:r>
              <a:rPr lang="en-US" dirty="0"/>
              <a:t>G</a:t>
            </a:r>
          </a:p>
        </p:txBody>
      </p:sp>
      <p:sp>
        <p:nvSpPr>
          <p:cNvPr id="12" name="TextBox 11">
            <a:extLst>
              <a:ext uri="{FF2B5EF4-FFF2-40B4-BE49-F238E27FC236}">
                <a16:creationId xmlns:a16="http://schemas.microsoft.com/office/drawing/2014/main" id="{1787B2AE-F04D-4E2C-B083-B4579BB582AC}"/>
              </a:ext>
            </a:extLst>
          </p:cNvPr>
          <p:cNvSpPr txBox="1"/>
          <p:nvPr/>
        </p:nvSpPr>
        <p:spPr>
          <a:xfrm>
            <a:off x="3350356" y="2551484"/>
            <a:ext cx="968991" cy="369332"/>
          </a:xfrm>
          <a:prstGeom prst="rect">
            <a:avLst/>
          </a:prstGeom>
          <a:noFill/>
        </p:spPr>
        <p:txBody>
          <a:bodyPr wrap="square" rtlCol="0">
            <a:spAutoFit/>
          </a:bodyPr>
          <a:lstStyle/>
          <a:p>
            <a:pPr algn="ctr"/>
            <a:r>
              <a:rPr lang="en-US" dirty="0"/>
              <a:t>B</a:t>
            </a:r>
          </a:p>
        </p:txBody>
      </p:sp>
      <p:sp>
        <p:nvSpPr>
          <p:cNvPr id="15" name="TextBox 14">
            <a:extLst>
              <a:ext uri="{FF2B5EF4-FFF2-40B4-BE49-F238E27FC236}">
                <a16:creationId xmlns:a16="http://schemas.microsoft.com/office/drawing/2014/main" id="{126CDC82-51AB-44AA-AEC6-6FB0DB18FDFE}"/>
              </a:ext>
            </a:extLst>
          </p:cNvPr>
          <p:cNvSpPr txBox="1"/>
          <p:nvPr/>
        </p:nvSpPr>
        <p:spPr>
          <a:xfrm>
            <a:off x="3331405" y="545208"/>
            <a:ext cx="968991" cy="369332"/>
          </a:xfrm>
          <a:prstGeom prst="rect">
            <a:avLst/>
          </a:prstGeom>
          <a:noFill/>
        </p:spPr>
        <p:txBody>
          <a:bodyPr wrap="square" rtlCol="0">
            <a:spAutoFit/>
          </a:bodyPr>
          <a:lstStyle/>
          <a:p>
            <a:pPr algn="ctr"/>
            <a:r>
              <a:rPr lang="en-US" dirty="0"/>
              <a:t>R</a:t>
            </a:r>
          </a:p>
        </p:txBody>
      </p:sp>
      <p:cxnSp>
        <p:nvCxnSpPr>
          <p:cNvPr id="20" name="Straight Arrow Connector 19">
            <a:extLst>
              <a:ext uri="{FF2B5EF4-FFF2-40B4-BE49-F238E27FC236}">
                <a16:creationId xmlns:a16="http://schemas.microsoft.com/office/drawing/2014/main" id="{A68D1772-8A32-41A6-8361-1C4486E2B7C7}"/>
              </a:ext>
            </a:extLst>
          </p:cNvPr>
          <p:cNvCxnSpPr>
            <a:cxnSpLocks/>
          </p:cNvCxnSpPr>
          <p:nvPr/>
        </p:nvCxnSpPr>
        <p:spPr>
          <a:xfrm flipH="1">
            <a:off x="6252620" y="3778282"/>
            <a:ext cx="315278" cy="148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5062B71-E6F4-4A80-AEA2-D312500ED4F2}"/>
              </a:ext>
            </a:extLst>
          </p:cNvPr>
          <p:cNvSpPr txBox="1"/>
          <p:nvPr/>
        </p:nvSpPr>
        <p:spPr>
          <a:xfrm>
            <a:off x="6469129" y="2699297"/>
            <a:ext cx="2563472" cy="1954381"/>
          </a:xfrm>
          <a:prstGeom prst="rect">
            <a:avLst/>
          </a:prstGeom>
          <a:noFill/>
        </p:spPr>
        <p:txBody>
          <a:bodyPr wrap="square" rtlCol="0">
            <a:spAutoFit/>
          </a:bodyPr>
          <a:lstStyle/>
          <a:p>
            <a:pPr algn="just"/>
            <a:r>
              <a:rPr lang="en-US" sz="1100" dirty="0"/>
              <a:t>To compensate the added tilt at DMD, the illumination is constrained to be 29deg entering the DMD, and light exiting the prism surface is constraint to be around 1 deg. </a:t>
            </a:r>
          </a:p>
          <a:p>
            <a:pPr algn="just"/>
            <a:endParaRPr lang="en-US" sz="1100" dirty="0"/>
          </a:p>
          <a:p>
            <a:pPr algn="just"/>
            <a:r>
              <a:rPr lang="en-US" sz="1100" dirty="0"/>
              <a:t>This modification will add in a twist to the design, but the light entering the projection lens is centered back to the projection lens pupil to achieve higher efficiency.</a:t>
            </a:r>
          </a:p>
        </p:txBody>
      </p:sp>
    </p:spTree>
    <p:extLst>
      <p:ext uri="{BB962C8B-B14F-4D97-AF65-F5344CB8AC3E}">
        <p14:creationId xmlns:p14="http://schemas.microsoft.com/office/powerpoint/2010/main" val="25687053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39C3B-E5EF-4FD4-B6D6-1AAC218E5394}"/>
              </a:ext>
            </a:extLst>
          </p:cNvPr>
          <p:cNvSpPr>
            <a:spLocks noGrp="1"/>
          </p:cNvSpPr>
          <p:nvPr>
            <p:ph type="title"/>
          </p:nvPr>
        </p:nvSpPr>
        <p:spPr/>
        <p:txBody>
          <a:bodyPr/>
          <a:lstStyle/>
          <a:p>
            <a:r>
              <a:rPr lang="en-US" dirty="0"/>
              <a:t>Summary</a:t>
            </a:r>
          </a:p>
        </p:txBody>
      </p:sp>
      <p:sp>
        <p:nvSpPr>
          <p:cNvPr id="3" name="Slide Number Placeholder 2">
            <a:extLst>
              <a:ext uri="{FF2B5EF4-FFF2-40B4-BE49-F238E27FC236}">
                <a16:creationId xmlns:a16="http://schemas.microsoft.com/office/drawing/2014/main" id="{1B730734-B05F-4BFC-BD88-E3FD101BC670}"/>
              </a:ext>
            </a:extLst>
          </p:cNvPr>
          <p:cNvSpPr>
            <a:spLocks noGrp="1"/>
          </p:cNvSpPr>
          <p:nvPr>
            <p:ph type="sldNum" sz="quarter" idx="10"/>
          </p:nvPr>
        </p:nvSpPr>
        <p:spPr/>
        <p:txBody>
          <a:bodyPr/>
          <a:lstStyle/>
          <a:p>
            <a:pPr>
              <a:defRPr/>
            </a:pPr>
            <a:fld id="{D4C52F08-588C-488E-A5AB-DF69250DE862}" type="slidenum">
              <a:rPr lang="en-US" smtClean="0"/>
              <a:pPr>
                <a:defRPr/>
              </a:pPr>
              <a:t>17</a:t>
            </a:fld>
            <a:endParaRPr lang="en-US" dirty="0"/>
          </a:p>
        </p:txBody>
      </p:sp>
      <p:sp>
        <p:nvSpPr>
          <p:cNvPr id="4" name="TextBox 3">
            <a:extLst>
              <a:ext uri="{FF2B5EF4-FFF2-40B4-BE49-F238E27FC236}">
                <a16:creationId xmlns:a16="http://schemas.microsoft.com/office/drawing/2014/main" id="{E2F9109F-F7A2-4C62-89EF-DB12F15387A2}"/>
              </a:ext>
            </a:extLst>
          </p:cNvPr>
          <p:cNvSpPr txBox="1"/>
          <p:nvPr/>
        </p:nvSpPr>
        <p:spPr>
          <a:xfrm>
            <a:off x="285198" y="1046927"/>
            <a:ext cx="8789791" cy="3323987"/>
          </a:xfrm>
          <a:prstGeom prst="rect">
            <a:avLst/>
          </a:prstGeom>
          <a:noFill/>
        </p:spPr>
        <p:txBody>
          <a:bodyPr wrap="square" rtlCol="0">
            <a:spAutoFit/>
          </a:bodyPr>
          <a:lstStyle/>
          <a:p>
            <a:r>
              <a:rPr lang="en-US" sz="1600" b="1" dirty="0"/>
              <a:t>Design Spec:</a:t>
            </a:r>
            <a:endParaRPr lang="en-US" sz="1200" b="1" dirty="0"/>
          </a:p>
          <a:p>
            <a:pPr marL="171450" indent="-171450">
              <a:buFont typeface="Arial" panose="020B0604020202020204" pitchFamily="34" charset="0"/>
              <a:buChar char="•"/>
            </a:pPr>
            <a:r>
              <a:rPr lang="en-US" sz="1200" dirty="0"/>
              <a:t>F/2.4 both illumination and Projection for &gt;2000:1 FOFO contrast</a:t>
            </a:r>
          </a:p>
          <a:p>
            <a:pPr marL="171450" indent="-171450">
              <a:buFont typeface="Arial" panose="020B0604020202020204" pitchFamily="34" charset="0"/>
              <a:buChar char="•"/>
            </a:pPr>
            <a:r>
              <a:rPr lang="en-US" sz="1200" dirty="0"/>
              <a:t>Light source: Osram Q8WP LEDs</a:t>
            </a:r>
          </a:p>
          <a:p>
            <a:pPr marL="171450" indent="-171450">
              <a:buFont typeface="Arial" panose="020B0604020202020204" pitchFamily="34" charset="0"/>
              <a:buChar char="•"/>
            </a:pPr>
            <a:r>
              <a:rPr lang="en-US" sz="1200" dirty="0"/>
              <a:t>Optic layout dimensions ~ 86mm x 59mm x 28mm (20mm if trim relay lens)</a:t>
            </a:r>
          </a:p>
          <a:p>
            <a:endParaRPr lang="en-US" sz="1600" b="1" dirty="0"/>
          </a:p>
          <a:p>
            <a:endParaRPr lang="en-US" sz="1600" b="1" dirty="0"/>
          </a:p>
          <a:p>
            <a:r>
              <a:rPr lang="en-US" sz="1600" b="1" u="sng" dirty="0"/>
              <a:t>For HUD design use reference design with </a:t>
            </a:r>
            <a:r>
              <a:rPr lang="en-US" sz="1600" b="1" u="sng" dirty="0" err="1"/>
              <a:t>Scheimpflug</a:t>
            </a:r>
            <a:endParaRPr lang="en-US" sz="1200" u="sng" dirty="0"/>
          </a:p>
          <a:p>
            <a:pPr marL="171450" lvl="1" indent="-171450">
              <a:buFont typeface="Arial" panose="020B0604020202020204" pitchFamily="34" charset="0"/>
              <a:buChar char="•"/>
            </a:pPr>
            <a:r>
              <a:rPr lang="en-US" sz="1200" dirty="0"/>
              <a:t>Design with </a:t>
            </a:r>
            <a:r>
              <a:rPr lang="en-US" sz="1200" dirty="0" err="1"/>
              <a:t>Scheimpflug</a:t>
            </a:r>
            <a:r>
              <a:rPr lang="en-US" sz="1200" dirty="0"/>
              <a:t> with tilted diffuser screen for sun glare reduction </a:t>
            </a:r>
            <a:r>
              <a:rPr lang="en-US" sz="1200" b="1" u="sng" dirty="0">
                <a:solidFill>
                  <a:srgbClr val="FF0000"/>
                </a:solidFill>
              </a:rPr>
              <a:t>[STRONGLY RECOMMENDED]</a:t>
            </a:r>
          </a:p>
          <a:p>
            <a:pPr marL="552345" lvl="2" indent="-171450">
              <a:buFont typeface="Arial" panose="020B0604020202020204" pitchFamily="34" charset="0"/>
              <a:buChar char="•"/>
            </a:pPr>
            <a:r>
              <a:rPr lang="en-US" sz="1200" dirty="0"/>
              <a:t>20 deg screen tilt and modified illumination to compensate added DMD tilt of ~ 2.53 degrees</a:t>
            </a:r>
          </a:p>
          <a:p>
            <a:pPr marL="552345" lvl="2" indent="-171450">
              <a:buFont typeface="Arial" panose="020B0604020202020204" pitchFamily="34" charset="0"/>
              <a:buChar char="•"/>
            </a:pPr>
            <a:r>
              <a:rPr lang="en-US" sz="1200" dirty="0"/>
              <a:t>62.1% geometric efficiency, lumen estimation at 262 </a:t>
            </a:r>
            <a:r>
              <a:rPr lang="en-US" sz="1200" dirty="0" err="1"/>
              <a:t>lm</a:t>
            </a:r>
            <a:r>
              <a:rPr lang="en-US" sz="1200" dirty="0"/>
              <a:t> (before duty cycle, thermal considerations and sequence loss) </a:t>
            </a:r>
          </a:p>
          <a:p>
            <a:r>
              <a:rPr lang="en-US" dirty="0"/>
              <a:t> </a:t>
            </a:r>
          </a:p>
          <a:p>
            <a:r>
              <a:rPr lang="en-US" sz="1600" b="1" u="sng" dirty="0"/>
              <a:t>For Waveguide HUD or interior displays (designs that do not require sunlight glare mitigation) use Reference design without </a:t>
            </a:r>
            <a:r>
              <a:rPr lang="en-US" sz="1600" b="1" u="sng" dirty="0" err="1"/>
              <a:t>Scheimpflug</a:t>
            </a:r>
            <a:endParaRPr lang="en-US" sz="1600" b="1" u="sng" dirty="0"/>
          </a:p>
          <a:p>
            <a:pPr marL="171450" lvl="1" indent="-171450">
              <a:buFont typeface="Arial" panose="020B0604020202020204" pitchFamily="34" charset="0"/>
              <a:buChar char="•"/>
            </a:pPr>
            <a:r>
              <a:rPr lang="en-US" sz="1200" dirty="0"/>
              <a:t>Regular design (no </a:t>
            </a:r>
            <a:r>
              <a:rPr lang="en-US" sz="1200" dirty="0" err="1"/>
              <a:t>Scheimpflug</a:t>
            </a:r>
            <a:r>
              <a:rPr lang="en-US" sz="1200" dirty="0"/>
              <a:t> image tilt)</a:t>
            </a:r>
          </a:p>
          <a:p>
            <a:pPr marL="552345" lvl="2" indent="-171450">
              <a:buFont typeface="Arial" panose="020B0604020202020204" pitchFamily="34" charset="0"/>
              <a:buChar char="•"/>
            </a:pPr>
            <a:r>
              <a:rPr lang="en-US" sz="1200" dirty="0"/>
              <a:t>65.1% geometric efficiency, lumen estimation at 275 </a:t>
            </a:r>
            <a:r>
              <a:rPr lang="en-US" sz="1200" dirty="0" err="1"/>
              <a:t>lm</a:t>
            </a:r>
            <a:r>
              <a:rPr lang="en-US" sz="1200" dirty="0"/>
              <a:t> (before duty cycle, thermal considerations and sequence loss)</a:t>
            </a:r>
          </a:p>
        </p:txBody>
      </p:sp>
      <p:pic>
        <p:nvPicPr>
          <p:cNvPr id="5" name="Picture 4">
            <a:extLst>
              <a:ext uri="{FF2B5EF4-FFF2-40B4-BE49-F238E27FC236}">
                <a16:creationId xmlns:a16="http://schemas.microsoft.com/office/drawing/2014/main" id="{0CE6EAA9-AD2A-4C5F-910B-D7765973259A}"/>
              </a:ext>
            </a:extLst>
          </p:cNvPr>
          <p:cNvPicPr>
            <a:picLocks noChangeAspect="1"/>
          </p:cNvPicPr>
          <p:nvPr/>
        </p:nvPicPr>
        <p:blipFill>
          <a:blip r:embed="rId2"/>
          <a:stretch>
            <a:fillRect/>
          </a:stretch>
        </p:blipFill>
        <p:spPr>
          <a:xfrm>
            <a:off x="6076463" y="327899"/>
            <a:ext cx="2782339" cy="1873442"/>
          </a:xfrm>
          <a:prstGeom prst="rect">
            <a:avLst/>
          </a:prstGeom>
        </p:spPr>
      </p:pic>
      <p:sp>
        <p:nvSpPr>
          <p:cNvPr id="6" name="TextBox 5">
            <a:extLst>
              <a:ext uri="{FF2B5EF4-FFF2-40B4-BE49-F238E27FC236}">
                <a16:creationId xmlns:a16="http://schemas.microsoft.com/office/drawing/2014/main" id="{0C0F74A9-E76A-4AB6-ACAC-74C3D47E2013}"/>
              </a:ext>
            </a:extLst>
          </p:cNvPr>
          <p:cNvSpPr txBox="1"/>
          <p:nvPr/>
        </p:nvSpPr>
        <p:spPr>
          <a:xfrm>
            <a:off x="202721" y="654017"/>
            <a:ext cx="4211474" cy="369332"/>
          </a:xfrm>
          <a:prstGeom prst="rect">
            <a:avLst/>
          </a:prstGeom>
          <a:noFill/>
        </p:spPr>
        <p:txBody>
          <a:bodyPr wrap="none" rtlCol="0">
            <a:spAutoFit/>
          </a:bodyPr>
          <a:lstStyle/>
          <a:p>
            <a:r>
              <a:rPr lang="en-US" dirty="0"/>
              <a:t>Two available optical reference designs</a:t>
            </a:r>
          </a:p>
        </p:txBody>
      </p:sp>
    </p:spTree>
    <p:extLst>
      <p:ext uri="{BB962C8B-B14F-4D97-AF65-F5344CB8AC3E}">
        <p14:creationId xmlns:p14="http://schemas.microsoft.com/office/powerpoint/2010/main" val="2944072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A3807C7-8599-411A-B3E2-F0FC6DE988A4}"/>
              </a:ext>
            </a:extLst>
          </p:cNvPr>
          <p:cNvSpPr/>
          <p:nvPr/>
        </p:nvSpPr>
        <p:spPr>
          <a:xfrm>
            <a:off x="177497" y="644573"/>
            <a:ext cx="8285754" cy="3508653"/>
          </a:xfrm>
          <a:prstGeom prst="rect">
            <a:avLst/>
          </a:prstGeom>
        </p:spPr>
        <p:txBody>
          <a:bodyPr wrap="square">
            <a:spAutoFit/>
          </a:bodyPr>
          <a:lstStyle/>
          <a:p>
            <a:pPr algn="ctr"/>
            <a:r>
              <a:rPr lang="en-US" sz="1000" b="1" dirty="0">
                <a:solidFill>
                  <a:srgbClr val="000000"/>
                </a:solidFill>
                <a:latin typeface="Arial" panose="020B0604020202020204" pitchFamily="34" charset="0"/>
              </a:rPr>
              <a:t>IMPORTANT NOTICE FOR TI REFERENCE DESIGNS</a:t>
            </a:r>
          </a:p>
          <a:p>
            <a:r>
              <a:rPr lang="en-US" sz="700" dirty="0">
                <a:solidFill>
                  <a:srgbClr val="000000"/>
                </a:solidFill>
                <a:latin typeface="Arial" panose="020B0604020202020204" pitchFamily="34" charset="0"/>
              </a:rPr>
              <a:t>Texas Instruments Incorporated (‘TI”) reference designs are solely intended to assist designers (“Designer(s)”) who are developing systems that incorporate TI products. TI has not conducted any testing other than that specifically described in the published documentation for a particular reference design.</a:t>
            </a:r>
          </a:p>
          <a:p>
            <a:r>
              <a:rPr lang="en-US" sz="700" dirty="0">
                <a:solidFill>
                  <a:srgbClr val="000000"/>
                </a:solidFill>
                <a:latin typeface="Arial" panose="020B0604020202020204" pitchFamily="34" charset="0"/>
              </a:rPr>
              <a:t>TI’s provision of reference designs and any other technical, applications or design advice, quality characterization, reliability data or other information or services does not expand or otherwise alter TI’s applicable published warranties or warranty disclaimers for TI products, and no additional obligations or liabilities arise from TI providing such reference designs or other items.</a:t>
            </a:r>
          </a:p>
          <a:p>
            <a:r>
              <a:rPr lang="en-US" sz="700" dirty="0">
                <a:solidFill>
                  <a:srgbClr val="000000"/>
                </a:solidFill>
                <a:latin typeface="Arial" panose="020B0604020202020204" pitchFamily="34" charset="0"/>
              </a:rPr>
              <a:t>TI reserves the right to make corrections, enhancements, improvements and other changes to its reference designs and other items.</a:t>
            </a:r>
          </a:p>
          <a:p>
            <a:r>
              <a:rPr lang="en-US" sz="700" dirty="0">
                <a:solidFill>
                  <a:srgbClr val="000000"/>
                </a:solidFill>
                <a:latin typeface="Arial" panose="020B0604020202020204" pitchFamily="34" charset="0"/>
              </a:rPr>
              <a:t>Designer understands and agrees that Designer remains responsible for using its independent analysis, evaluation and judgment in designing Designer’s systems and products, and has full and exclusive responsibility to assure the safety of its products and compliance of its products (and of all TI products used in or for such Designer’s products) with all applicable regulations, laws and other applicable</a:t>
            </a:r>
          </a:p>
          <a:p>
            <a:r>
              <a:rPr lang="en-US" sz="700" dirty="0">
                <a:solidFill>
                  <a:srgbClr val="000000"/>
                </a:solidFill>
                <a:latin typeface="Arial" panose="020B0604020202020204" pitchFamily="34" charset="0"/>
              </a:rPr>
              <a:t>requirements. Designer represents that, with respect to its applications, it has all the necessary expertise to create and implement safeguards that (1) anticipate dangerous consequences of failures, (2) monitor failures and their consequences, and (3) lessen the likelihood of failures that might cause harm and take appropriate actions. Designer agrees that prior to using or distributing any systems that include TI products, Designer will thoroughly test such systems and the functionality of such TI products as used in such systems.</a:t>
            </a:r>
          </a:p>
          <a:p>
            <a:r>
              <a:rPr lang="en-US" sz="700" dirty="0">
                <a:solidFill>
                  <a:srgbClr val="000000"/>
                </a:solidFill>
                <a:latin typeface="Arial" panose="020B0604020202020204" pitchFamily="34" charset="0"/>
              </a:rPr>
              <a:t>Designer may not use any TI products in life-critical medical equipment unless authorized officers of the parties have executed a special contract specifically governing such use. Life-critical medical equipment is medical equipment where failure of such equipment would cause serious bodily injury or death (e.g., life support, pacemakers, defibrillators, heart pumps, neurostimulators, and </a:t>
            </a:r>
            <a:r>
              <a:rPr lang="en-US" sz="700" dirty="0" err="1">
                <a:solidFill>
                  <a:srgbClr val="000000"/>
                </a:solidFill>
                <a:latin typeface="Arial" panose="020B0604020202020204" pitchFamily="34" charset="0"/>
              </a:rPr>
              <a:t>implantables</a:t>
            </a:r>
            <a:r>
              <a:rPr lang="en-US" sz="700" dirty="0">
                <a:solidFill>
                  <a:srgbClr val="000000"/>
                </a:solidFill>
                <a:latin typeface="Arial" panose="020B0604020202020204" pitchFamily="34" charset="0"/>
              </a:rPr>
              <a:t>). Such equipment includes, without limitation, all medical devices identified by the U.S. Food and Drug Administration as Class III devices and equivalent classifications outside the U.S.</a:t>
            </a:r>
          </a:p>
          <a:p>
            <a:r>
              <a:rPr lang="en-US" sz="700" dirty="0">
                <a:solidFill>
                  <a:srgbClr val="000000"/>
                </a:solidFill>
                <a:latin typeface="Arial" panose="020B0604020202020204" pitchFamily="34" charset="0"/>
              </a:rPr>
              <a:t>Designers are authorized to use, copy and modify any individual TI reference design only in connection with the development of end products that include the TI product(s) identified in that reference design. HOWEVER, NO OTHER LICENSE, EXPRESS OR IMPLIED, BY ESTOPPEL OR OTHERWISE TO ANY OTHER TI INTELLECTUAL PROPERTY RIGHT, AND NO LICENSE TO ANY TECHNOLOGY OR</a:t>
            </a:r>
          </a:p>
          <a:p>
            <a:r>
              <a:rPr lang="en-US" sz="700" dirty="0">
                <a:solidFill>
                  <a:srgbClr val="000000"/>
                </a:solidFill>
                <a:latin typeface="Arial" panose="020B0604020202020204" pitchFamily="34" charset="0"/>
              </a:rPr>
              <a:t>INTELLECTUAL PROPERTY RIGHT OF TI OR ANY THIRD PARTY IS GRANTED HEREIN, including but not limited to any patent right, copyright, mask work right, or other intellectual property right relating to any combination, machine, or process in which TI products or services are used. Information published by TI regarding third-party products or services does not constitute a license to use such products</a:t>
            </a:r>
          </a:p>
          <a:p>
            <a:r>
              <a:rPr lang="en-US" sz="700" dirty="0">
                <a:solidFill>
                  <a:srgbClr val="000000"/>
                </a:solidFill>
                <a:latin typeface="Arial" panose="020B0604020202020204" pitchFamily="34" charset="0"/>
              </a:rPr>
              <a:t>or services, or a warranty or endorsement thereof. Use of the reference design or other items described above may require a license from a third party under the patents or other intellectual property of the third party, or a license from TI under the patents or other intellectual property of TI.</a:t>
            </a:r>
          </a:p>
          <a:p>
            <a:r>
              <a:rPr lang="en-US" sz="700" dirty="0">
                <a:solidFill>
                  <a:srgbClr val="000000"/>
                </a:solidFill>
                <a:latin typeface="Arial" panose="020B0604020202020204" pitchFamily="34" charset="0"/>
              </a:rPr>
              <a:t>TI REFERENCE DESIGNS AND OTHER ITEMS DESCRIBED ABOVE ARE PROVIDED “AS IS” AND WITH ALL FAULTS. TI DISCLAIMS ALL OTHER WARRANTIES OR REPRESENTATIONS, EXPRESS OR IMPLIED, REGARDING THE REFERENCE DESIGNS OR USE OF THE REFERENCE DESIGNS, INCLUDING BUT NOT LIMITED TO ACCURACY OR COMPLETENESS, TITLE, ANY EPIDEMIC FAILURE WARRANTY AND ANY IMPLIED WARRANTIES OF MERCHANTABILITY, FITNESS FOR A PARTICULAR PURPOSE, AND NONINFRINGEMENT OF ANY THIRD PARTY INTELLECTUAL PROPERTY RIGHTS. TI SHALL NOT BE LIABLE FOR AND SHALL NOT DEFEND OR INDEMNIFY DESIGNERS AGAINST ANY CLAIM, INCLUDING BUT NOT LIMITED TO ANY INFRINGEMENT CLAIM THAT RELATES TO OR IS BASED ON ANY COMBINATION OF PRODUCTS AS DESCRIBED IN A TI REFERENCE DESIGN OR OTHERWISE. IN NO EVENT SHALL TI BE LIABLE FOR ANY ACTUAL, DIRECT, SPECIAL, COLLATERAL, INDIRECT, PUNITIVE, INCIDENTAL, CONSEQUENTIAL OR EXEMPLARY DAMAGES IN CONNECTION WITH OR ARISING OUT OF THE REFERENCE DESIGNS OR USE OF THE REFERENCE DESIGNS, AND REGARDLESS OF WHETHER TI HAS BEEN ADVISED OF THE POSSIBILITY OF SUCH DAMAGES.</a:t>
            </a:r>
          </a:p>
          <a:p>
            <a:r>
              <a:rPr lang="en-US" sz="700" dirty="0">
                <a:solidFill>
                  <a:srgbClr val="000000"/>
                </a:solidFill>
                <a:latin typeface="Arial" panose="020B0604020202020204" pitchFamily="34" charset="0"/>
              </a:rPr>
              <a:t>TI’s standard terms of sale for semiconductor products (</a:t>
            </a:r>
            <a:r>
              <a:rPr lang="en-US" sz="700" dirty="0">
                <a:solidFill>
                  <a:srgbClr val="0000FF"/>
                </a:solidFill>
                <a:latin typeface="Arial" panose="020B0604020202020204" pitchFamily="34" charset="0"/>
              </a:rPr>
              <a:t>http://www.ti.com/sc/docs/stdterms.htm</a:t>
            </a:r>
            <a:r>
              <a:rPr lang="en-US" sz="700" dirty="0">
                <a:solidFill>
                  <a:srgbClr val="000000"/>
                </a:solidFill>
                <a:latin typeface="Arial" panose="020B0604020202020204" pitchFamily="34" charset="0"/>
              </a:rPr>
              <a:t>) apply to the sale of packaged integrated circuit products. Additional terms may apply to the use or sale of other types of TI products and services. Designer will fully indemnify TI and its representatives against any damages, costs, losses, and/or liabilities arising out of Designer’s noncompliance with the terms and provisions of this Notice.</a:t>
            </a:r>
            <a:endParaRPr lang="en-US" sz="900" dirty="0">
              <a:solidFill>
                <a:srgbClr val="FFFFFF"/>
              </a:solidFill>
              <a:latin typeface="Arial" panose="020B0604020202020204" pitchFamily="34" charset="0"/>
            </a:endParaRPr>
          </a:p>
          <a:p>
            <a:pPr algn="ctr"/>
            <a:r>
              <a:rPr lang="en-US" sz="800" dirty="0">
                <a:solidFill>
                  <a:srgbClr val="000000"/>
                </a:solidFill>
                <a:latin typeface="Arial" panose="020B0604020202020204" pitchFamily="34" charset="0"/>
              </a:rPr>
              <a:t>Mailing Address: Texas Instruments, Post Office Box 655303, Dallas,</a:t>
            </a:r>
            <a:endParaRPr lang="en-US" sz="1600" dirty="0"/>
          </a:p>
        </p:txBody>
      </p:sp>
    </p:spTree>
    <p:extLst>
      <p:ext uri="{BB962C8B-B14F-4D97-AF65-F5344CB8AC3E}">
        <p14:creationId xmlns:p14="http://schemas.microsoft.com/office/powerpoint/2010/main" val="2980424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0CA8DB-9F12-45BA-8E04-E374B198B10D}"/>
              </a:ext>
            </a:extLst>
          </p:cNvPr>
          <p:cNvPicPr>
            <a:picLocks noChangeAspect="1"/>
          </p:cNvPicPr>
          <p:nvPr/>
        </p:nvPicPr>
        <p:blipFill>
          <a:blip r:embed="rId2"/>
          <a:stretch>
            <a:fillRect/>
          </a:stretch>
        </p:blipFill>
        <p:spPr>
          <a:xfrm rot="16200000">
            <a:off x="1093307" y="2397659"/>
            <a:ext cx="1709657" cy="2775791"/>
          </a:xfrm>
          <a:prstGeom prst="rect">
            <a:avLst/>
          </a:prstGeom>
        </p:spPr>
      </p:pic>
      <p:pic>
        <p:nvPicPr>
          <p:cNvPr id="7" name="Picture 6">
            <a:extLst>
              <a:ext uri="{FF2B5EF4-FFF2-40B4-BE49-F238E27FC236}">
                <a16:creationId xmlns:a16="http://schemas.microsoft.com/office/drawing/2014/main" id="{9C02BC5A-8331-4A7E-A2A1-DD1D66FB8793}"/>
              </a:ext>
            </a:extLst>
          </p:cNvPr>
          <p:cNvPicPr>
            <a:picLocks noChangeAspect="1"/>
          </p:cNvPicPr>
          <p:nvPr/>
        </p:nvPicPr>
        <p:blipFill>
          <a:blip r:embed="rId3"/>
          <a:stretch>
            <a:fillRect/>
          </a:stretch>
        </p:blipFill>
        <p:spPr>
          <a:xfrm>
            <a:off x="231775" y="561976"/>
            <a:ext cx="3432722" cy="2692213"/>
          </a:xfrm>
          <a:prstGeom prst="rect">
            <a:avLst/>
          </a:prstGeom>
        </p:spPr>
      </p:pic>
      <p:cxnSp>
        <p:nvCxnSpPr>
          <p:cNvPr id="11" name="Straight Arrow Connector 10">
            <a:extLst>
              <a:ext uri="{FF2B5EF4-FFF2-40B4-BE49-F238E27FC236}">
                <a16:creationId xmlns:a16="http://schemas.microsoft.com/office/drawing/2014/main" id="{3C463120-8CF7-4599-AA29-BC38ED948EC6}"/>
              </a:ext>
            </a:extLst>
          </p:cNvPr>
          <p:cNvCxnSpPr>
            <a:cxnSpLocks/>
            <a:stCxn id="6" idx="0"/>
          </p:cNvCxnSpPr>
          <p:nvPr/>
        </p:nvCxnSpPr>
        <p:spPr>
          <a:xfrm flipH="1" flipV="1">
            <a:off x="2557536" y="4182105"/>
            <a:ext cx="20766" cy="1205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6BB9E42-DC29-449F-9DFC-B6B2D3E85826}"/>
              </a:ext>
            </a:extLst>
          </p:cNvPr>
          <p:cNvSpPr>
            <a:spLocks noGrp="1"/>
          </p:cNvSpPr>
          <p:nvPr>
            <p:ph type="title"/>
          </p:nvPr>
        </p:nvSpPr>
        <p:spPr/>
        <p:txBody>
          <a:bodyPr/>
          <a:lstStyle/>
          <a:p>
            <a:r>
              <a:rPr lang="en-US" dirty="0"/>
              <a:t>Optical Design Layout</a:t>
            </a:r>
          </a:p>
        </p:txBody>
      </p:sp>
      <p:sp>
        <p:nvSpPr>
          <p:cNvPr id="3" name="Slide Number Placeholder 2">
            <a:extLst>
              <a:ext uri="{FF2B5EF4-FFF2-40B4-BE49-F238E27FC236}">
                <a16:creationId xmlns:a16="http://schemas.microsoft.com/office/drawing/2014/main" id="{EC8C85E2-021C-437F-AB6B-8B4171DD0643}"/>
              </a:ext>
            </a:extLst>
          </p:cNvPr>
          <p:cNvSpPr>
            <a:spLocks noGrp="1"/>
          </p:cNvSpPr>
          <p:nvPr>
            <p:ph type="sldNum" sz="quarter" idx="10"/>
          </p:nvPr>
        </p:nvSpPr>
        <p:spPr/>
        <p:txBody>
          <a:bodyPr/>
          <a:lstStyle/>
          <a:p>
            <a:pPr>
              <a:defRPr/>
            </a:pPr>
            <a:fld id="{D4C52F08-588C-488E-A5AB-DF69250DE862}" type="slidenum">
              <a:rPr lang="en-US" smtClean="0"/>
              <a:pPr>
                <a:defRPr/>
              </a:pPr>
              <a:t>3</a:t>
            </a:fld>
            <a:endParaRPr lang="en-US" dirty="0"/>
          </a:p>
        </p:txBody>
      </p:sp>
      <p:sp>
        <p:nvSpPr>
          <p:cNvPr id="5" name="TextBox 4">
            <a:extLst>
              <a:ext uri="{FF2B5EF4-FFF2-40B4-BE49-F238E27FC236}">
                <a16:creationId xmlns:a16="http://schemas.microsoft.com/office/drawing/2014/main" id="{EF9C9750-4A01-4470-B7D0-FA2B0932C25C}"/>
              </a:ext>
            </a:extLst>
          </p:cNvPr>
          <p:cNvSpPr txBox="1"/>
          <p:nvPr/>
        </p:nvSpPr>
        <p:spPr>
          <a:xfrm>
            <a:off x="3778624" y="954797"/>
            <a:ext cx="5365376" cy="3231654"/>
          </a:xfrm>
          <a:prstGeom prst="rect">
            <a:avLst/>
          </a:prstGeom>
          <a:noFill/>
        </p:spPr>
        <p:txBody>
          <a:bodyPr wrap="square" rtlCol="0">
            <a:spAutoFit/>
          </a:bodyPr>
          <a:lstStyle/>
          <a:p>
            <a:r>
              <a:rPr lang="en-US" sz="1200" dirty="0"/>
              <a:t>.39’’ Auto DMD :</a:t>
            </a:r>
          </a:p>
          <a:p>
            <a:pPr marL="171450" indent="-171450">
              <a:buFont typeface="Arial" panose="020B0604020202020204" pitchFamily="34" charset="0"/>
              <a:buChar char="•"/>
            </a:pPr>
            <a:r>
              <a:rPr lang="en-US" sz="1200" dirty="0"/>
              <a:t>Active array dimension: 8.708mm x 4.918mm</a:t>
            </a:r>
          </a:p>
          <a:p>
            <a:pPr marL="171450" indent="-171450">
              <a:buFont typeface="Arial" panose="020B0604020202020204" pitchFamily="34" charset="0"/>
              <a:buChar char="•"/>
            </a:pPr>
            <a:r>
              <a:rPr lang="en-US" sz="1200" dirty="0"/>
              <a:t>Side illumination</a:t>
            </a:r>
          </a:p>
          <a:p>
            <a:pPr marL="171450" indent="-171450">
              <a:buFont typeface="Arial" panose="020B0604020202020204" pitchFamily="34" charset="0"/>
              <a:buChar char="•"/>
            </a:pPr>
            <a:r>
              <a:rPr lang="en-US" sz="1200" dirty="0"/>
              <a:t>4.5um diamond pixel</a:t>
            </a:r>
          </a:p>
          <a:p>
            <a:pPr marL="171450" indent="-171450">
              <a:buFont typeface="Arial" panose="020B0604020202020204" pitchFamily="34" charset="0"/>
              <a:buChar char="•"/>
            </a:pPr>
            <a:r>
              <a:rPr lang="en-US" sz="1200" dirty="0"/>
              <a:t>Mirror tilting angle: +/-14.5 deg</a:t>
            </a:r>
          </a:p>
          <a:p>
            <a:endParaRPr lang="en-US" sz="1200" dirty="0"/>
          </a:p>
          <a:p>
            <a:endParaRPr lang="en-US" sz="1200" dirty="0"/>
          </a:p>
          <a:p>
            <a:r>
              <a:rPr lang="en-US" sz="1200" dirty="0"/>
              <a:t>Design spec overview:</a:t>
            </a:r>
          </a:p>
          <a:p>
            <a:pPr marL="171450" indent="-171450">
              <a:buFont typeface="Arial" panose="020B0604020202020204" pitchFamily="34" charset="0"/>
              <a:buChar char="•"/>
            </a:pPr>
            <a:r>
              <a:rPr lang="en-US" sz="1200" dirty="0"/>
              <a:t>F/2.4 Both illumination and projection</a:t>
            </a:r>
          </a:p>
          <a:p>
            <a:pPr marL="171450" indent="-171450">
              <a:buFont typeface="Arial" panose="020B0604020202020204" pitchFamily="34" charset="0"/>
              <a:buChar char="•"/>
            </a:pPr>
            <a:r>
              <a:rPr lang="en-US" sz="1200" dirty="0"/>
              <a:t>Telecentric illumination and projection</a:t>
            </a:r>
          </a:p>
          <a:p>
            <a:pPr marL="171450" indent="-171450">
              <a:buFont typeface="Arial" panose="020B0604020202020204" pitchFamily="34" charset="0"/>
              <a:buChar char="•"/>
            </a:pPr>
            <a:r>
              <a:rPr lang="en-US" sz="1200" dirty="0"/>
              <a:t>Source LED: Osram Q8WP</a:t>
            </a:r>
          </a:p>
          <a:p>
            <a:pPr marL="171450" indent="-171450">
              <a:buFont typeface="Arial" panose="020B0604020202020204" pitchFamily="34" charset="0"/>
              <a:buChar char="•"/>
            </a:pPr>
            <a:r>
              <a:rPr lang="en-US" sz="1200" dirty="0"/>
              <a:t>Dimension: 86mm x 59mm x 28mm (20mm if trim relay lens)</a:t>
            </a:r>
          </a:p>
          <a:p>
            <a:pPr marL="171450" indent="-171450">
              <a:buFont typeface="Arial" panose="020B0604020202020204" pitchFamily="34" charset="0"/>
              <a:buChar char="•"/>
            </a:pPr>
            <a:r>
              <a:rPr lang="en-US" sz="1200" dirty="0"/>
              <a:t>Prism material: N-SF8</a:t>
            </a:r>
          </a:p>
          <a:p>
            <a:pPr marL="171450" indent="-171450">
              <a:buFont typeface="Arial" panose="020B0604020202020204" pitchFamily="34" charset="0"/>
              <a:buChar char="•"/>
            </a:pPr>
            <a:r>
              <a:rPr lang="en-US" sz="1200" dirty="0"/>
              <a:t>2 options for illumination design</a:t>
            </a:r>
          </a:p>
          <a:p>
            <a:pPr marL="552345" lvl="1" indent="-171450">
              <a:buFont typeface="Arial" panose="020B0604020202020204" pitchFamily="34" charset="0"/>
              <a:buChar char="•"/>
            </a:pPr>
            <a:r>
              <a:rPr lang="en-US" sz="1200" dirty="0"/>
              <a:t>Standard design</a:t>
            </a:r>
          </a:p>
          <a:p>
            <a:pPr marL="552345" lvl="1" indent="-171450">
              <a:buFont typeface="Arial" panose="020B0604020202020204" pitchFamily="34" charset="0"/>
              <a:buChar char="•"/>
            </a:pPr>
            <a:r>
              <a:rPr lang="en-US" sz="1200" dirty="0" err="1"/>
              <a:t>Scheimpflug</a:t>
            </a:r>
            <a:r>
              <a:rPr lang="en-US" sz="1200" dirty="0"/>
              <a:t> method for sun glare reduction (20 deg screen tilt) with modified illumination to compensate added DMD tilt (2.53deg)</a:t>
            </a:r>
          </a:p>
        </p:txBody>
      </p:sp>
      <p:sp>
        <p:nvSpPr>
          <p:cNvPr id="6" name="Rectangle 5">
            <a:extLst>
              <a:ext uri="{FF2B5EF4-FFF2-40B4-BE49-F238E27FC236}">
                <a16:creationId xmlns:a16="http://schemas.microsoft.com/office/drawing/2014/main" id="{BDF30E8F-2742-436C-B595-A176B89933F3}"/>
              </a:ext>
            </a:extLst>
          </p:cNvPr>
          <p:cNvSpPr/>
          <p:nvPr/>
        </p:nvSpPr>
        <p:spPr>
          <a:xfrm>
            <a:off x="1820572" y="4302655"/>
            <a:ext cx="1515459" cy="338554"/>
          </a:xfrm>
          <a:prstGeom prst="rect">
            <a:avLst/>
          </a:prstGeom>
        </p:spPr>
        <p:txBody>
          <a:bodyPr wrap="square">
            <a:spAutoFit/>
          </a:bodyPr>
          <a:lstStyle/>
          <a:p>
            <a:r>
              <a:rPr lang="en-US" sz="800" dirty="0"/>
              <a:t>Relay lens may be trimmed for smaller dimension</a:t>
            </a:r>
          </a:p>
        </p:txBody>
      </p:sp>
    </p:spTree>
    <p:extLst>
      <p:ext uri="{BB962C8B-B14F-4D97-AF65-F5344CB8AC3E}">
        <p14:creationId xmlns:p14="http://schemas.microsoft.com/office/powerpoint/2010/main" val="1967040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945803E-3D24-40CB-B9C2-59FF3FC5651D}"/>
              </a:ext>
            </a:extLst>
          </p:cNvPr>
          <p:cNvPicPr>
            <a:picLocks noChangeAspect="1"/>
          </p:cNvPicPr>
          <p:nvPr/>
        </p:nvPicPr>
        <p:blipFill>
          <a:blip r:embed="rId2"/>
          <a:stretch>
            <a:fillRect/>
          </a:stretch>
        </p:blipFill>
        <p:spPr>
          <a:xfrm>
            <a:off x="4746504" y="895151"/>
            <a:ext cx="3841997" cy="3006287"/>
          </a:xfrm>
          <a:prstGeom prst="rect">
            <a:avLst/>
          </a:prstGeom>
        </p:spPr>
      </p:pic>
      <p:pic>
        <p:nvPicPr>
          <p:cNvPr id="5" name="Picture 4">
            <a:extLst>
              <a:ext uri="{FF2B5EF4-FFF2-40B4-BE49-F238E27FC236}">
                <a16:creationId xmlns:a16="http://schemas.microsoft.com/office/drawing/2014/main" id="{BBEEDBC8-1D23-43D5-B5E4-C66E41CAC647}"/>
              </a:ext>
            </a:extLst>
          </p:cNvPr>
          <p:cNvPicPr>
            <a:picLocks noChangeAspect="1"/>
          </p:cNvPicPr>
          <p:nvPr/>
        </p:nvPicPr>
        <p:blipFill>
          <a:blip r:embed="rId3"/>
          <a:stretch>
            <a:fillRect/>
          </a:stretch>
        </p:blipFill>
        <p:spPr>
          <a:xfrm>
            <a:off x="379570" y="1195527"/>
            <a:ext cx="3843663" cy="3324656"/>
          </a:xfrm>
          <a:prstGeom prst="rect">
            <a:avLst/>
          </a:prstGeom>
        </p:spPr>
      </p:pic>
      <p:sp>
        <p:nvSpPr>
          <p:cNvPr id="2" name="Title 1">
            <a:extLst>
              <a:ext uri="{FF2B5EF4-FFF2-40B4-BE49-F238E27FC236}">
                <a16:creationId xmlns:a16="http://schemas.microsoft.com/office/drawing/2014/main" id="{84D76E3A-3C33-4924-BF67-BF072D91A743}"/>
              </a:ext>
            </a:extLst>
          </p:cNvPr>
          <p:cNvSpPr>
            <a:spLocks noGrp="1"/>
          </p:cNvSpPr>
          <p:nvPr>
            <p:ph type="title"/>
          </p:nvPr>
        </p:nvSpPr>
        <p:spPr/>
        <p:txBody>
          <a:bodyPr/>
          <a:lstStyle/>
          <a:p>
            <a:r>
              <a:rPr lang="en-US" dirty="0"/>
              <a:t>F/# Selection</a:t>
            </a:r>
          </a:p>
        </p:txBody>
      </p:sp>
      <p:sp>
        <p:nvSpPr>
          <p:cNvPr id="3" name="Slide Number Placeholder 2">
            <a:extLst>
              <a:ext uri="{FF2B5EF4-FFF2-40B4-BE49-F238E27FC236}">
                <a16:creationId xmlns:a16="http://schemas.microsoft.com/office/drawing/2014/main" id="{82398CF5-098B-49AD-BFA9-142B5423CCAF}"/>
              </a:ext>
            </a:extLst>
          </p:cNvPr>
          <p:cNvSpPr>
            <a:spLocks noGrp="1"/>
          </p:cNvSpPr>
          <p:nvPr>
            <p:ph type="sldNum" sz="quarter" idx="10"/>
          </p:nvPr>
        </p:nvSpPr>
        <p:spPr/>
        <p:txBody>
          <a:bodyPr/>
          <a:lstStyle/>
          <a:p>
            <a:pPr>
              <a:defRPr/>
            </a:pPr>
            <a:fld id="{D4C52F08-588C-488E-A5AB-DF69250DE862}" type="slidenum">
              <a:rPr lang="en-US" smtClean="0"/>
              <a:pPr>
                <a:defRPr/>
              </a:pPr>
              <a:t>4</a:t>
            </a:fld>
            <a:endParaRPr lang="en-US" dirty="0"/>
          </a:p>
        </p:txBody>
      </p:sp>
      <p:sp>
        <p:nvSpPr>
          <p:cNvPr id="13" name="TextBox 12">
            <a:extLst>
              <a:ext uri="{FF2B5EF4-FFF2-40B4-BE49-F238E27FC236}">
                <a16:creationId xmlns:a16="http://schemas.microsoft.com/office/drawing/2014/main" id="{557DE381-4092-4A03-84F1-3099B1E1CD54}"/>
              </a:ext>
            </a:extLst>
          </p:cNvPr>
          <p:cNvSpPr txBox="1"/>
          <p:nvPr/>
        </p:nvSpPr>
        <p:spPr>
          <a:xfrm>
            <a:off x="4629078" y="3958870"/>
            <a:ext cx="3665795" cy="646331"/>
          </a:xfrm>
          <a:prstGeom prst="rect">
            <a:avLst/>
          </a:prstGeom>
          <a:noFill/>
          <a:ln>
            <a:solidFill>
              <a:srgbClr val="C00000"/>
            </a:solidFill>
          </a:ln>
        </p:spPr>
        <p:txBody>
          <a:bodyPr wrap="square" rtlCol="0">
            <a:spAutoFit/>
          </a:bodyPr>
          <a:lstStyle/>
          <a:p>
            <a:r>
              <a:rPr lang="en-US" sz="1200" dirty="0">
                <a:highlight>
                  <a:srgbClr val="FFFF00"/>
                </a:highlight>
              </a:rPr>
              <a:t>Select F/2.4 for contrast &gt;2000:1</a:t>
            </a:r>
          </a:p>
          <a:p>
            <a:pPr marL="285750" indent="-285750">
              <a:buFont typeface="Arial" panose="020B0604020202020204" pitchFamily="34" charset="0"/>
              <a:buChar char="•"/>
            </a:pPr>
            <a:r>
              <a:rPr lang="en-US" sz="1200" dirty="0"/>
              <a:t>Efficiency Smaller projection lens size</a:t>
            </a:r>
          </a:p>
          <a:p>
            <a:pPr marL="285750" indent="-285750">
              <a:buFont typeface="Arial" panose="020B0604020202020204" pitchFamily="34" charset="0"/>
              <a:buChar char="•"/>
            </a:pPr>
            <a:r>
              <a:rPr lang="en-US" sz="1200" dirty="0"/>
              <a:t>DMD Efficiency ~ 55% (used for lumen budget)</a:t>
            </a:r>
          </a:p>
        </p:txBody>
      </p:sp>
      <p:sp>
        <p:nvSpPr>
          <p:cNvPr id="11" name="TextBox 10">
            <a:extLst>
              <a:ext uri="{FF2B5EF4-FFF2-40B4-BE49-F238E27FC236}">
                <a16:creationId xmlns:a16="http://schemas.microsoft.com/office/drawing/2014/main" id="{9DAB2477-986F-486F-98CA-854E39A37E07}"/>
              </a:ext>
            </a:extLst>
          </p:cNvPr>
          <p:cNvSpPr txBox="1"/>
          <p:nvPr/>
        </p:nvSpPr>
        <p:spPr>
          <a:xfrm>
            <a:off x="270937" y="604858"/>
            <a:ext cx="4833824" cy="461665"/>
          </a:xfrm>
          <a:prstGeom prst="rect">
            <a:avLst/>
          </a:prstGeom>
          <a:noFill/>
        </p:spPr>
        <p:txBody>
          <a:bodyPr wrap="none" rtlCol="0">
            <a:spAutoFit/>
          </a:bodyPr>
          <a:lstStyle/>
          <a:p>
            <a:r>
              <a:rPr lang="en-US" sz="1200" dirty="0"/>
              <a:t>Expected contrast and efficiency for well stray light managed system</a:t>
            </a:r>
          </a:p>
          <a:p>
            <a:r>
              <a:rPr lang="en-US" sz="1200" dirty="0"/>
              <a:t>Photopic weighted measurements</a:t>
            </a:r>
          </a:p>
        </p:txBody>
      </p:sp>
      <p:cxnSp>
        <p:nvCxnSpPr>
          <p:cNvPr id="16" name="Straight Connector 15">
            <a:extLst>
              <a:ext uri="{FF2B5EF4-FFF2-40B4-BE49-F238E27FC236}">
                <a16:creationId xmlns:a16="http://schemas.microsoft.com/office/drawing/2014/main" id="{4A6F57D6-823D-4974-832A-428CCA4569B2}"/>
              </a:ext>
            </a:extLst>
          </p:cNvPr>
          <p:cNvCxnSpPr>
            <a:cxnSpLocks/>
          </p:cNvCxnSpPr>
          <p:nvPr/>
        </p:nvCxnSpPr>
        <p:spPr>
          <a:xfrm>
            <a:off x="914400" y="3099000"/>
            <a:ext cx="1233577" cy="0"/>
          </a:xfrm>
          <a:prstGeom prst="line">
            <a:avLst/>
          </a:prstGeom>
          <a:ln w="1905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B1FEE30-B933-4792-82C8-32D08A8ECB92}"/>
              </a:ext>
            </a:extLst>
          </p:cNvPr>
          <p:cNvCxnSpPr>
            <a:cxnSpLocks/>
          </p:cNvCxnSpPr>
          <p:nvPr/>
        </p:nvCxnSpPr>
        <p:spPr>
          <a:xfrm>
            <a:off x="2146312" y="3140242"/>
            <a:ext cx="1665" cy="664007"/>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C94C97E1-0D5F-48CC-BE90-FDEDD0F532B0}"/>
              </a:ext>
            </a:extLst>
          </p:cNvPr>
          <p:cNvCxnSpPr>
            <a:cxnSpLocks/>
          </p:cNvCxnSpPr>
          <p:nvPr/>
        </p:nvCxnSpPr>
        <p:spPr>
          <a:xfrm flipV="1">
            <a:off x="6562728" y="2251494"/>
            <a:ext cx="0" cy="888749"/>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5307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A727C-B29C-4E9E-AF0F-946CF4258103}"/>
              </a:ext>
            </a:extLst>
          </p:cNvPr>
          <p:cNvSpPr>
            <a:spLocks noGrp="1"/>
          </p:cNvSpPr>
          <p:nvPr>
            <p:ph type="title"/>
          </p:nvPr>
        </p:nvSpPr>
        <p:spPr/>
        <p:txBody>
          <a:bodyPr/>
          <a:lstStyle/>
          <a:p>
            <a:r>
              <a:rPr lang="en-US" dirty="0"/>
              <a:t>LED Options – Selected Osram Q8</a:t>
            </a:r>
          </a:p>
        </p:txBody>
      </p:sp>
      <p:sp>
        <p:nvSpPr>
          <p:cNvPr id="3" name="Slide Number Placeholder 2">
            <a:extLst>
              <a:ext uri="{FF2B5EF4-FFF2-40B4-BE49-F238E27FC236}">
                <a16:creationId xmlns:a16="http://schemas.microsoft.com/office/drawing/2014/main" id="{3AC43637-1BE2-4820-B270-BE3BBEB8D523}"/>
              </a:ext>
            </a:extLst>
          </p:cNvPr>
          <p:cNvSpPr>
            <a:spLocks noGrp="1"/>
          </p:cNvSpPr>
          <p:nvPr>
            <p:ph type="sldNum" sz="quarter" idx="10"/>
          </p:nvPr>
        </p:nvSpPr>
        <p:spPr/>
        <p:txBody>
          <a:bodyPr/>
          <a:lstStyle/>
          <a:p>
            <a:pPr>
              <a:defRPr/>
            </a:pPr>
            <a:fld id="{D4C52F08-588C-488E-A5AB-DF69250DE862}" type="slidenum">
              <a:rPr lang="en-US" smtClean="0"/>
              <a:pPr>
                <a:defRPr/>
              </a:pPr>
              <a:t>5</a:t>
            </a:fld>
            <a:endParaRPr lang="en-US"/>
          </a:p>
        </p:txBody>
      </p:sp>
      <p:pic>
        <p:nvPicPr>
          <p:cNvPr id="5" name="Picture 4">
            <a:extLst>
              <a:ext uri="{FF2B5EF4-FFF2-40B4-BE49-F238E27FC236}">
                <a16:creationId xmlns:a16="http://schemas.microsoft.com/office/drawing/2014/main" id="{9DBBFED9-51FF-4E21-BCE1-1C26A5817460}"/>
              </a:ext>
            </a:extLst>
          </p:cNvPr>
          <p:cNvPicPr>
            <a:picLocks noChangeAspect="1"/>
          </p:cNvPicPr>
          <p:nvPr/>
        </p:nvPicPr>
        <p:blipFill>
          <a:blip r:embed="rId2"/>
          <a:stretch>
            <a:fillRect/>
          </a:stretch>
        </p:blipFill>
        <p:spPr>
          <a:xfrm>
            <a:off x="64959" y="1145076"/>
            <a:ext cx="2987935" cy="2142144"/>
          </a:xfrm>
          <a:prstGeom prst="rect">
            <a:avLst/>
          </a:prstGeom>
        </p:spPr>
      </p:pic>
      <p:pic>
        <p:nvPicPr>
          <p:cNvPr id="6" name="Picture 5">
            <a:extLst>
              <a:ext uri="{FF2B5EF4-FFF2-40B4-BE49-F238E27FC236}">
                <a16:creationId xmlns:a16="http://schemas.microsoft.com/office/drawing/2014/main" id="{EB80EA22-7A02-4BF3-B578-D439247F7C81}"/>
              </a:ext>
            </a:extLst>
          </p:cNvPr>
          <p:cNvPicPr>
            <a:picLocks noChangeAspect="1"/>
          </p:cNvPicPr>
          <p:nvPr/>
        </p:nvPicPr>
        <p:blipFill>
          <a:blip r:embed="rId3"/>
          <a:stretch>
            <a:fillRect/>
          </a:stretch>
        </p:blipFill>
        <p:spPr>
          <a:xfrm>
            <a:off x="3052894" y="1145076"/>
            <a:ext cx="2987935" cy="2142144"/>
          </a:xfrm>
          <a:prstGeom prst="rect">
            <a:avLst/>
          </a:prstGeom>
        </p:spPr>
      </p:pic>
      <p:pic>
        <p:nvPicPr>
          <p:cNvPr id="7" name="Picture 6">
            <a:extLst>
              <a:ext uri="{FF2B5EF4-FFF2-40B4-BE49-F238E27FC236}">
                <a16:creationId xmlns:a16="http://schemas.microsoft.com/office/drawing/2014/main" id="{70402907-4547-4E82-87DC-287B8999B28C}"/>
              </a:ext>
            </a:extLst>
          </p:cNvPr>
          <p:cNvPicPr>
            <a:picLocks noChangeAspect="1"/>
          </p:cNvPicPr>
          <p:nvPr/>
        </p:nvPicPr>
        <p:blipFill>
          <a:blip r:embed="rId4"/>
          <a:stretch>
            <a:fillRect/>
          </a:stretch>
        </p:blipFill>
        <p:spPr>
          <a:xfrm>
            <a:off x="6040829" y="1145076"/>
            <a:ext cx="2987935" cy="2142144"/>
          </a:xfrm>
          <a:prstGeom prst="rect">
            <a:avLst/>
          </a:prstGeom>
        </p:spPr>
      </p:pic>
      <p:sp>
        <p:nvSpPr>
          <p:cNvPr id="8" name="TextBox 7">
            <a:extLst>
              <a:ext uri="{FF2B5EF4-FFF2-40B4-BE49-F238E27FC236}">
                <a16:creationId xmlns:a16="http://schemas.microsoft.com/office/drawing/2014/main" id="{B535053A-6D66-4511-A02F-0B4DE5A83CAC}"/>
              </a:ext>
            </a:extLst>
          </p:cNvPr>
          <p:cNvSpPr txBox="1"/>
          <p:nvPr/>
        </p:nvSpPr>
        <p:spPr>
          <a:xfrm>
            <a:off x="857680" y="746849"/>
            <a:ext cx="1402492" cy="369332"/>
          </a:xfrm>
          <a:prstGeom prst="rect">
            <a:avLst/>
          </a:prstGeom>
          <a:noFill/>
        </p:spPr>
        <p:txBody>
          <a:bodyPr wrap="square" rtlCol="0">
            <a:spAutoFit/>
          </a:bodyPr>
          <a:lstStyle/>
          <a:p>
            <a:pPr algn="ctr"/>
            <a:r>
              <a:rPr lang="en-US" dirty="0"/>
              <a:t>F/2</a:t>
            </a:r>
          </a:p>
        </p:txBody>
      </p:sp>
      <p:sp>
        <p:nvSpPr>
          <p:cNvPr id="9" name="TextBox 8">
            <a:extLst>
              <a:ext uri="{FF2B5EF4-FFF2-40B4-BE49-F238E27FC236}">
                <a16:creationId xmlns:a16="http://schemas.microsoft.com/office/drawing/2014/main" id="{4572B9D9-BF1E-48D6-A304-C7F2419A1C45}"/>
              </a:ext>
            </a:extLst>
          </p:cNvPr>
          <p:cNvSpPr txBox="1"/>
          <p:nvPr/>
        </p:nvSpPr>
        <p:spPr>
          <a:xfrm>
            <a:off x="3845615" y="746849"/>
            <a:ext cx="1402492" cy="369332"/>
          </a:xfrm>
          <a:prstGeom prst="rect">
            <a:avLst/>
          </a:prstGeom>
          <a:noFill/>
        </p:spPr>
        <p:txBody>
          <a:bodyPr wrap="square" rtlCol="0">
            <a:spAutoFit/>
          </a:bodyPr>
          <a:lstStyle/>
          <a:p>
            <a:pPr algn="ctr"/>
            <a:r>
              <a:rPr lang="en-US" dirty="0"/>
              <a:t>F/2.3</a:t>
            </a:r>
          </a:p>
        </p:txBody>
      </p:sp>
      <p:sp>
        <p:nvSpPr>
          <p:cNvPr id="10" name="TextBox 9">
            <a:extLst>
              <a:ext uri="{FF2B5EF4-FFF2-40B4-BE49-F238E27FC236}">
                <a16:creationId xmlns:a16="http://schemas.microsoft.com/office/drawing/2014/main" id="{3EE13B12-D28C-4681-BA19-487353FAF105}"/>
              </a:ext>
            </a:extLst>
          </p:cNvPr>
          <p:cNvSpPr txBox="1"/>
          <p:nvPr/>
        </p:nvSpPr>
        <p:spPr>
          <a:xfrm>
            <a:off x="6833550" y="717954"/>
            <a:ext cx="1402492" cy="369332"/>
          </a:xfrm>
          <a:prstGeom prst="rect">
            <a:avLst/>
          </a:prstGeom>
          <a:noFill/>
        </p:spPr>
        <p:txBody>
          <a:bodyPr wrap="square" rtlCol="0">
            <a:spAutoFit/>
          </a:bodyPr>
          <a:lstStyle/>
          <a:p>
            <a:pPr algn="ctr"/>
            <a:r>
              <a:rPr lang="en-US" dirty="0"/>
              <a:t>F/2.4</a:t>
            </a:r>
          </a:p>
        </p:txBody>
      </p:sp>
      <p:sp>
        <p:nvSpPr>
          <p:cNvPr id="13" name="TextBox 12">
            <a:extLst>
              <a:ext uri="{FF2B5EF4-FFF2-40B4-BE49-F238E27FC236}">
                <a16:creationId xmlns:a16="http://schemas.microsoft.com/office/drawing/2014/main" id="{04006890-42A4-44CE-B0DB-3EA4722615FA}"/>
              </a:ext>
            </a:extLst>
          </p:cNvPr>
          <p:cNvSpPr txBox="1"/>
          <p:nvPr/>
        </p:nvSpPr>
        <p:spPr>
          <a:xfrm>
            <a:off x="6201467" y="3440126"/>
            <a:ext cx="2229015" cy="954107"/>
          </a:xfrm>
          <a:prstGeom prst="rect">
            <a:avLst/>
          </a:prstGeom>
          <a:noFill/>
          <a:ln>
            <a:solidFill>
              <a:srgbClr val="C00000"/>
            </a:solidFill>
          </a:ln>
        </p:spPr>
        <p:txBody>
          <a:bodyPr wrap="square" rtlCol="0">
            <a:spAutoFit/>
          </a:bodyPr>
          <a:lstStyle/>
          <a:p>
            <a:r>
              <a:rPr lang="en-US" sz="1400" dirty="0"/>
              <a:t>Best Matched LEDs</a:t>
            </a:r>
          </a:p>
          <a:p>
            <a:r>
              <a:rPr lang="en-US" sz="1400" dirty="0"/>
              <a:t>@F/2: P1 , Q7, Q8, PT-26</a:t>
            </a:r>
          </a:p>
          <a:p>
            <a:r>
              <a:rPr lang="en-US" sz="1400" dirty="0"/>
              <a:t>@F/2.3: Q8 or PT-26</a:t>
            </a:r>
          </a:p>
          <a:p>
            <a:r>
              <a:rPr lang="en-US" sz="1400" dirty="0">
                <a:highlight>
                  <a:srgbClr val="FFFF00"/>
                </a:highlight>
              </a:rPr>
              <a:t>@F/2.4: Q8 </a:t>
            </a:r>
            <a:r>
              <a:rPr lang="en-US" sz="1400" dirty="0"/>
              <a:t>or PT-26 </a:t>
            </a:r>
          </a:p>
        </p:txBody>
      </p:sp>
      <p:grpSp>
        <p:nvGrpSpPr>
          <p:cNvPr id="4" name="Group 3">
            <a:extLst>
              <a:ext uri="{FF2B5EF4-FFF2-40B4-BE49-F238E27FC236}">
                <a16:creationId xmlns:a16="http://schemas.microsoft.com/office/drawing/2014/main" id="{85085A4D-940F-4D1D-A9FE-71209F1D365C}"/>
              </a:ext>
            </a:extLst>
          </p:cNvPr>
          <p:cNvGrpSpPr/>
          <p:nvPr/>
        </p:nvGrpSpPr>
        <p:grpSpPr>
          <a:xfrm>
            <a:off x="64959" y="3287220"/>
            <a:ext cx="5676903" cy="1310519"/>
            <a:chOff x="64959" y="3287220"/>
            <a:chExt cx="5676903" cy="1310519"/>
          </a:xfrm>
        </p:grpSpPr>
        <p:pic>
          <p:nvPicPr>
            <p:cNvPr id="12" name="Picture 11">
              <a:extLst>
                <a:ext uri="{FF2B5EF4-FFF2-40B4-BE49-F238E27FC236}">
                  <a16:creationId xmlns:a16="http://schemas.microsoft.com/office/drawing/2014/main" id="{E05ACA09-5778-4ED3-B752-1A5ACFA004C5}"/>
                </a:ext>
              </a:extLst>
            </p:cNvPr>
            <p:cNvPicPr>
              <a:picLocks noChangeAspect="1"/>
            </p:cNvPicPr>
            <p:nvPr/>
          </p:nvPicPr>
          <p:blipFill>
            <a:blip r:embed="rId5"/>
            <a:stretch>
              <a:fillRect/>
            </a:stretch>
          </p:blipFill>
          <p:spPr>
            <a:xfrm>
              <a:off x="64959" y="3287220"/>
              <a:ext cx="5676903" cy="1310519"/>
            </a:xfrm>
            <a:prstGeom prst="rect">
              <a:avLst/>
            </a:prstGeom>
          </p:spPr>
        </p:pic>
        <p:sp>
          <p:nvSpPr>
            <p:cNvPr id="14" name="TextBox 13">
              <a:extLst>
                <a:ext uri="{FF2B5EF4-FFF2-40B4-BE49-F238E27FC236}">
                  <a16:creationId xmlns:a16="http://schemas.microsoft.com/office/drawing/2014/main" id="{E722533D-AC4B-42D0-9CCC-BE44C0A500AA}"/>
                </a:ext>
              </a:extLst>
            </p:cNvPr>
            <p:cNvSpPr txBox="1"/>
            <p:nvPr/>
          </p:nvSpPr>
          <p:spPr>
            <a:xfrm>
              <a:off x="4166106" y="4289351"/>
              <a:ext cx="1408408" cy="230832"/>
            </a:xfrm>
            <a:prstGeom prst="rect">
              <a:avLst/>
            </a:prstGeom>
            <a:solidFill>
              <a:srgbClr val="FF0000"/>
            </a:solidFill>
          </p:spPr>
          <p:txBody>
            <a:bodyPr wrap="square" rtlCol="0">
              <a:spAutoFit/>
            </a:bodyPr>
            <a:lstStyle/>
            <a:p>
              <a:pPr algn="ctr"/>
              <a:r>
                <a:rPr lang="en-US" sz="900" b="1" dirty="0">
                  <a:solidFill>
                    <a:srgbClr val="FFFF00"/>
                  </a:solidFill>
                </a:rPr>
                <a:t>Not Auto-qualified</a:t>
              </a:r>
            </a:p>
          </p:txBody>
        </p:sp>
        <p:cxnSp>
          <p:nvCxnSpPr>
            <p:cNvPr id="16" name="Straight Arrow Connector 15">
              <a:extLst>
                <a:ext uri="{FF2B5EF4-FFF2-40B4-BE49-F238E27FC236}">
                  <a16:creationId xmlns:a16="http://schemas.microsoft.com/office/drawing/2014/main" id="{F0B3301D-4B8A-44CB-89B9-E0DC44E9E620}"/>
                </a:ext>
              </a:extLst>
            </p:cNvPr>
            <p:cNvCxnSpPr/>
            <p:nvPr/>
          </p:nvCxnSpPr>
          <p:spPr>
            <a:xfrm flipH="1" flipV="1">
              <a:off x="3799703" y="4281616"/>
              <a:ext cx="358346" cy="5560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sp>
        <p:nvSpPr>
          <p:cNvPr id="11" name="Rectangle 10">
            <a:extLst>
              <a:ext uri="{FF2B5EF4-FFF2-40B4-BE49-F238E27FC236}">
                <a16:creationId xmlns:a16="http://schemas.microsoft.com/office/drawing/2014/main" id="{DCA92CA2-6205-4533-AD04-22D8BE70D763}"/>
              </a:ext>
            </a:extLst>
          </p:cNvPr>
          <p:cNvSpPr/>
          <p:nvPr/>
        </p:nvSpPr>
        <p:spPr>
          <a:xfrm>
            <a:off x="3172265" y="4100732"/>
            <a:ext cx="627438" cy="111228"/>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F21D692-2831-4D6E-9922-619114721218}"/>
              </a:ext>
            </a:extLst>
          </p:cNvPr>
          <p:cNvSpPr txBox="1"/>
          <p:nvPr/>
        </p:nvSpPr>
        <p:spPr>
          <a:xfrm>
            <a:off x="4259308" y="3942479"/>
            <a:ext cx="1777494" cy="276999"/>
          </a:xfrm>
          <a:prstGeom prst="rect">
            <a:avLst/>
          </a:prstGeom>
          <a:solidFill>
            <a:srgbClr val="00B050"/>
          </a:solidFill>
          <a:ln>
            <a:solidFill>
              <a:srgbClr val="00B050"/>
            </a:solidFill>
          </a:ln>
        </p:spPr>
        <p:txBody>
          <a:bodyPr wrap="square" rtlCol="0">
            <a:spAutoFit/>
          </a:bodyPr>
          <a:lstStyle/>
          <a:p>
            <a:pPr algn="ctr"/>
            <a:r>
              <a:rPr lang="en-US" sz="1200" b="1" dirty="0">
                <a:solidFill>
                  <a:srgbClr val="FFFF00"/>
                </a:solidFill>
              </a:rPr>
              <a:t>Selected for design</a:t>
            </a:r>
          </a:p>
        </p:txBody>
      </p:sp>
      <p:cxnSp>
        <p:nvCxnSpPr>
          <p:cNvPr id="18" name="Straight Arrow Connector 17">
            <a:extLst>
              <a:ext uri="{FF2B5EF4-FFF2-40B4-BE49-F238E27FC236}">
                <a16:creationId xmlns:a16="http://schemas.microsoft.com/office/drawing/2014/main" id="{16C19F07-444D-43BA-8790-DB5D2DAD95D3}"/>
              </a:ext>
            </a:extLst>
          </p:cNvPr>
          <p:cNvCxnSpPr/>
          <p:nvPr/>
        </p:nvCxnSpPr>
        <p:spPr>
          <a:xfrm flipH="1">
            <a:off x="3799703" y="4100732"/>
            <a:ext cx="459605" cy="5561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3732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702A5-F4D9-48E4-BEF0-001C3D9945AA}"/>
              </a:ext>
            </a:extLst>
          </p:cNvPr>
          <p:cNvSpPr>
            <a:spLocks noGrp="1"/>
          </p:cNvSpPr>
          <p:nvPr>
            <p:ph type="title"/>
          </p:nvPr>
        </p:nvSpPr>
        <p:spPr/>
        <p:txBody>
          <a:bodyPr/>
          <a:lstStyle/>
          <a:p>
            <a:r>
              <a:rPr lang="en-US" dirty="0"/>
              <a:t>Lumen Budget - F/2.4</a:t>
            </a:r>
          </a:p>
        </p:txBody>
      </p:sp>
      <p:sp>
        <p:nvSpPr>
          <p:cNvPr id="3" name="Slide Number Placeholder 2">
            <a:extLst>
              <a:ext uri="{FF2B5EF4-FFF2-40B4-BE49-F238E27FC236}">
                <a16:creationId xmlns:a16="http://schemas.microsoft.com/office/drawing/2014/main" id="{13434820-C758-4774-B666-48CFBA944C8D}"/>
              </a:ext>
            </a:extLst>
          </p:cNvPr>
          <p:cNvSpPr>
            <a:spLocks noGrp="1"/>
          </p:cNvSpPr>
          <p:nvPr>
            <p:ph type="sldNum" sz="quarter" idx="10"/>
          </p:nvPr>
        </p:nvSpPr>
        <p:spPr/>
        <p:txBody>
          <a:bodyPr/>
          <a:lstStyle/>
          <a:p>
            <a:pPr>
              <a:defRPr/>
            </a:pPr>
            <a:fld id="{D4C52F08-588C-488E-A5AB-DF69250DE862}" type="slidenum">
              <a:rPr lang="en-US" smtClean="0"/>
              <a:pPr>
                <a:defRPr/>
              </a:pPr>
              <a:t>6</a:t>
            </a:fld>
            <a:endParaRPr lang="en-US" dirty="0"/>
          </a:p>
        </p:txBody>
      </p:sp>
      <p:sp>
        <p:nvSpPr>
          <p:cNvPr id="8" name="TextBox 7">
            <a:extLst>
              <a:ext uri="{FF2B5EF4-FFF2-40B4-BE49-F238E27FC236}">
                <a16:creationId xmlns:a16="http://schemas.microsoft.com/office/drawing/2014/main" id="{51BB5CAC-F27E-4854-9D2F-7F31E54624DF}"/>
              </a:ext>
            </a:extLst>
          </p:cNvPr>
          <p:cNvSpPr txBox="1"/>
          <p:nvPr/>
        </p:nvSpPr>
        <p:spPr>
          <a:xfrm>
            <a:off x="5149908" y="528711"/>
            <a:ext cx="3479682" cy="1354217"/>
          </a:xfrm>
          <a:prstGeom prst="rect">
            <a:avLst/>
          </a:prstGeom>
          <a:noFill/>
          <a:ln>
            <a:solidFill>
              <a:srgbClr val="C00000"/>
            </a:solidFill>
          </a:ln>
        </p:spPr>
        <p:txBody>
          <a:bodyPr wrap="square" rtlCol="0">
            <a:spAutoFit/>
          </a:bodyPr>
          <a:lstStyle/>
          <a:p>
            <a:r>
              <a:rPr lang="en-US" sz="1200" dirty="0"/>
              <a:t>Assumptions for lumen budget:</a:t>
            </a:r>
          </a:p>
          <a:p>
            <a:pPr marL="171450" indent="-171450">
              <a:buFont typeface="Arial" panose="020B0604020202020204" pitchFamily="34" charset="0"/>
              <a:buChar char="•"/>
            </a:pPr>
            <a:r>
              <a:rPr lang="en-US" sz="1000" dirty="0"/>
              <a:t>D65 </a:t>
            </a:r>
            <a:r>
              <a:rPr lang="en-US" sz="1000" dirty="0" err="1"/>
              <a:t>colorpoint</a:t>
            </a:r>
            <a:endParaRPr lang="en-US" sz="1000" dirty="0"/>
          </a:p>
          <a:p>
            <a:pPr marL="171450" indent="-171450">
              <a:buFont typeface="Arial" panose="020B0604020202020204" pitchFamily="34" charset="0"/>
              <a:buChar char="•"/>
            </a:pPr>
            <a:r>
              <a:rPr lang="en-US" sz="1000" dirty="0"/>
              <a:t>Diffraction efficiency: </a:t>
            </a:r>
            <a:r>
              <a:rPr lang="en-US" sz="1000" dirty="0">
                <a:hlinkClick r:id="rId2"/>
              </a:rPr>
              <a:t>0.55@F/2.4</a:t>
            </a:r>
            <a:endParaRPr lang="en-US" sz="1000" dirty="0"/>
          </a:p>
          <a:p>
            <a:pPr marL="171450" indent="-171450">
              <a:buFont typeface="Arial" panose="020B0604020202020204" pitchFamily="34" charset="0"/>
              <a:buChar char="•"/>
            </a:pPr>
            <a:r>
              <a:rPr lang="en-US" sz="1000" dirty="0"/>
              <a:t>100% duty cycle</a:t>
            </a:r>
          </a:p>
          <a:p>
            <a:pPr marL="171450" indent="-171450">
              <a:buFont typeface="Arial" panose="020B0604020202020204" pitchFamily="34" charset="0"/>
              <a:buChar char="•"/>
            </a:pPr>
            <a:r>
              <a:rPr lang="en-US" sz="1000" dirty="0"/>
              <a:t>LED: Avg Bin</a:t>
            </a:r>
          </a:p>
          <a:p>
            <a:pPr marL="171450" indent="-171450">
              <a:buFont typeface="Arial" panose="020B0604020202020204" pitchFamily="34" charset="0"/>
              <a:buChar char="•"/>
            </a:pPr>
            <a:r>
              <a:rPr lang="en-US" sz="1000" dirty="0"/>
              <a:t>Sequence efficiency: 0.97</a:t>
            </a:r>
          </a:p>
          <a:p>
            <a:pPr marL="171450" indent="-171450">
              <a:buFont typeface="Arial" panose="020B0604020202020204" pitchFamily="34" charset="0"/>
              <a:buChar char="•"/>
            </a:pPr>
            <a:r>
              <a:rPr lang="en-US" sz="1000" dirty="0"/>
              <a:t>Temperature: 25C</a:t>
            </a:r>
          </a:p>
          <a:p>
            <a:pPr marL="171450" indent="-171450">
              <a:buFont typeface="Arial" panose="020B0604020202020204" pitchFamily="34" charset="0"/>
              <a:buChar char="•"/>
            </a:pPr>
            <a:r>
              <a:rPr lang="en-US" sz="1000" dirty="0"/>
              <a:t>Assumes 3C/W heatsink thermal resistance</a:t>
            </a:r>
          </a:p>
        </p:txBody>
      </p:sp>
      <p:sp>
        <p:nvSpPr>
          <p:cNvPr id="10" name="TextBox 9">
            <a:extLst>
              <a:ext uri="{FF2B5EF4-FFF2-40B4-BE49-F238E27FC236}">
                <a16:creationId xmlns:a16="http://schemas.microsoft.com/office/drawing/2014/main" id="{A516327C-B865-41E4-A6DC-55C52E67C252}"/>
              </a:ext>
            </a:extLst>
          </p:cNvPr>
          <p:cNvSpPr txBox="1"/>
          <p:nvPr/>
        </p:nvSpPr>
        <p:spPr>
          <a:xfrm>
            <a:off x="451272" y="567667"/>
            <a:ext cx="3136341" cy="307777"/>
          </a:xfrm>
          <a:prstGeom prst="rect">
            <a:avLst/>
          </a:prstGeom>
          <a:noFill/>
        </p:spPr>
        <p:txBody>
          <a:bodyPr wrap="square" rtlCol="0">
            <a:spAutoFit/>
          </a:bodyPr>
          <a:lstStyle/>
          <a:p>
            <a:pPr algn="ctr"/>
            <a:r>
              <a:rPr lang="en-US" sz="1400" dirty="0">
                <a:highlight>
                  <a:srgbClr val="FFFF00"/>
                </a:highlight>
              </a:rPr>
              <a:t>Design with no </a:t>
            </a:r>
            <a:r>
              <a:rPr lang="en-US" sz="1400" dirty="0" err="1">
                <a:highlight>
                  <a:srgbClr val="FFFF00"/>
                </a:highlight>
              </a:rPr>
              <a:t>Scheimpflug</a:t>
            </a:r>
            <a:endParaRPr lang="en-US" sz="1400" dirty="0">
              <a:highlight>
                <a:srgbClr val="FFFF00"/>
              </a:highlight>
            </a:endParaRPr>
          </a:p>
        </p:txBody>
      </p:sp>
      <p:sp>
        <p:nvSpPr>
          <p:cNvPr id="11" name="TextBox 10">
            <a:extLst>
              <a:ext uri="{FF2B5EF4-FFF2-40B4-BE49-F238E27FC236}">
                <a16:creationId xmlns:a16="http://schemas.microsoft.com/office/drawing/2014/main" id="{62E311EF-97C1-4A21-A826-60CF8EFFE562}"/>
              </a:ext>
            </a:extLst>
          </p:cNvPr>
          <p:cNvSpPr txBox="1"/>
          <p:nvPr/>
        </p:nvSpPr>
        <p:spPr>
          <a:xfrm>
            <a:off x="5296375" y="2028450"/>
            <a:ext cx="3136341" cy="923330"/>
          </a:xfrm>
          <a:prstGeom prst="rect">
            <a:avLst/>
          </a:prstGeom>
          <a:noFill/>
        </p:spPr>
        <p:txBody>
          <a:bodyPr wrap="square" rtlCol="0">
            <a:spAutoFit/>
          </a:bodyPr>
          <a:lstStyle/>
          <a:p>
            <a:r>
              <a:rPr lang="en-US" dirty="0"/>
              <a:t>Design with </a:t>
            </a:r>
            <a:r>
              <a:rPr lang="en-US" dirty="0" err="1"/>
              <a:t>Scheimpflug</a:t>
            </a:r>
            <a:r>
              <a:rPr lang="en-US" dirty="0"/>
              <a:t>: Geometric efficiency: 58.1%</a:t>
            </a:r>
          </a:p>
          <a:p>
            <a:r>
              <a:rPr lang="en-US" dirty="0"/>
              <a:t>Total lumens @ 262lm</a:t>
            </a:r>
          </a:p>
        </p:txBody>
      </p:sp>
      <p:grpSp>
        <p:nvGrpSpPr>
          <p:cNvPr id="7" name="Group 6">
            <a:extLst>
              <a:ext uri="{FF2B5EF4-FFF2-40B4-BE49-F238E27FC236}">
                <a16:creationId xmlns:a16="http://schemas.microsoft.com/office/drawing/2014/main" id="{2F8318C3-18BD-4DA5-AAD2-6C1DD06CBA86}"/>
              </a:ext>
            </a:extLst>
          </p:cNvPr>
          <p:cNvGrpSpPr/>
          <p:nvPr/>
        </p:nvGrpSpPr>
        <p:grpSpPr>
          <a:xfrm>
            <a:off x="262422" y="846685"/>
            <a:ext cx="3993571" cy="3596107"/>
            <a:chOff x="262422" y="846685"/>
            <a:chExt cx="3993571" cy="3596107"/>
          </a:xfrm>
        </p:grpSpPr>
        <p:grpSp>
          <p:nvGrpSpPr>
            <p:cNvPr id="5" name="Group 4">
              <a:extLst>
                <a:ext uri="{FF2B5EF4-FFF2-40B4-BE49-F238E27FC236}">
                  <a16:creationId xmlns:a16="http://schemas.microsoft.com/office/drawing/2014/main" id="{D0F80D8F-2981-472F-AFAB-D1A54EBF03F3}"/>
                </a:ext>
              </a:extLst>
            </p:cNvPr>
            <p:cNvGrpSpPr/>
            <p:nvPr/>
          </p:nvGrpSpPr>
          <p:grpSpPr>
            <a:xfrm>
              <a:off x="262422" y="846685"/>
              <a:ext cx="3993571" cy="3596107"/>
              <a:chOff x="262422" y="846685"/>
              <a:chExt cx="3993571" cy="3596107"/>
            </a:xfrm>
          </p:grpSpPr>
          <p:pic>
            <p:nvPicPr>
              <p:cNvPr id="12" name="Picture 11">
                <a:extLst>
                  <a:ext uri="{FF2B5EF4-FFF2-40B4-BE49-F238E27FC236}">
                    <a16:creationId xmlns:a16="http://schemas.microsoft.com/office/drawing/2014/main" id="{B4808C59-B787-4C89-AE12-A18D9A353ACE}"/>
                  </a:ext>
                </a:extLst>
              </p:cNvPr>
              <p:cNvPicPr>
                <a:picLocks noChangeAspect="1"/>
              </p:cNvPicPr>
              <p:nvPr/>
            </p:nvPicPr>
            <p:blipFill>
              <a:blip r:embed="rId3"/>
              <a:stretch>
                <a:fillRect/>
              </a:stretch>
            </p:blipFill>
            <p:spPr>
              <a:xfrm>
                <a:off x="262422" y="846685"/>
                <a:ext cx="3993571" cy="3596107"/>
              </a:xfrm>
              <a:prstGeom prst="rect">
                <a:avLst/>
              </a:prstGeom>
            </p:spPr>
          </p:pic>
          <p:sp>
            <p:nvSpPr>
              <p:cNvPr id="4" name="Rectangle 3">
                <a:extLst>
                  <a:ext uri="{FF2B5EF4-FFF2-40B4-BE49-F238E27FC236}">
                    <a16:creationId xmlns:a16="http://schemas.microsoft.com/office/drawing/2014/main" id="{8A25391B-9CD1-40D1-868A-4215303A87D9}"/>
                  </a:ext>
                </a:extLst>
              </p:cNvPr>
              <p:cNvSpPr/>
              <p:nvPr/>
            </p:nvSpPr>
            <p:spPr>
              <a:xfrm>
                <a:off x="2402803" y="3732494"/>
                <a:ext cx="620724" cy="115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a:extLst>
                <a:ext uri="{FF2B5EF4-FFF2-40B4-BE49-F238E27FC236}">
                  <a16:creationId xmlns:a16="http://schemas.microsoft.com/office/drawing/2014/main" id="{B00DFD46-AAAD-4DA5-8098-7AE5FD26117C}"/>
                </a:ext>
              </a:extLst>
            </p:cNvPr>
            <p:cNvSpPr/>
            <p:nvPr/>
          </p:nvSpPr>
          <p:spPr>
            <a:xfrm>
              <a:off x="2311920" y="3714078"/>
              <a:ext cx="649537" cy="169277"/>
            </a:xfrm>
            <a:prstGeom prst="rect">
              <a:avLst/>
            </a:prstGeom>
          </p:spPr>
          <p:txBody>
            <a:bodyPr wrap="none">
              <a:spAutoFit/>
            </a:bodyPr>
            <a:lstStyle/>
            <a:p>
              <a:r>
                <a:rPr lang="en-US" sz="500" dirty="0"/>
                <a:t>100% duty cycle</a:t>
              </a:r>
            </a:p>
          </p:txBody>
        </p:sp>
      </p:grpSp>
      <p:cxnSp>
        <p:nvCxnSpPr>
          <p:cNvPr id="14" name="Straight Arrow Connector 13">
            <a:extLst>
              <a:ext uri="{FF2B5EF4-FFF2-40B4-BE49-F238E27FC236}">
                <a16:creationId xmlns:a16="http://schemas.microsoft.com/office/drawing/2014/main" id="{A7DF6983-E03D-4395-91CF-984C5CAA3729}"/>
              </a:ext>
            </a:extLst>
          </p:cNvPr>
          <p:cNvCxnSpPr>
            <a:cxnSpLocks/>
            <a:stCxn id="11" idx="1"/>
          </p:cNvCxnSpPr>
          <p:nvPr/>
        </p:nvCxnSpPr>
        <p:spPr>
          <a:xfrm flipH="1">
            <a:off x="1878851" y="2490115"/>
            <a:ext cx="3417524" cy="10577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6207246-F3B1-4ED5-92E8-19752E667203}"/>
              </a:ext>
            </a:extLst>
          </p:cNvPr>
          <p:cNvSpPr txBox="1"/>
          <p:nvPr/>
        </p:nvSpPr>
        <p:spPr>
          <a:xfrm>
            <a:off x="3969019" y="3220232"/>
            <a:ext cx="4912559" cy="1169551"/>
          </a:xfrm>
          <a:prstGeom prst="rect">
            <a:avLst/>
          </a:prstGeom>
          <a:solidFill>
            <a:srgbClr val="FFFF00"/>
          </a:solidFill>
          <a:ln>
            <a:solidFill>
              <a:schemeClr val="tx1"/>
            </a:solidFill>
          </a:ln>
        </p:spPr>
        <p:txBody>
          <a:bodyPr wrap="square" rtlCol="0">
            <a:spAutoFit/>
          </a:bodyPr>
          <a:lstStyle/>
          <a:p>
            <a:r>
              <a:rPr lang="en-US" sz="1400" dirty="0">
                <a:solidFill>
                  <a:srgbClr val="FF0000"/>
                </a:solidFill>
              </a:rPr>
              <a:t>Important note</a:t>
            </a:r>
            <a:r>
              <a:rPr lang="en-US" sz="1400" dirty="0"/>
              <a:t>:  Actual projected lumens will be lower than simple prediction due to:</a:t>
            </a:r>
          </a:p>
          <a:p>
            <a:pPr marL="285750" indent="-285750">
              <a:buFont typeface="Arial" panose="020B0604020202020204" pitchFamily="34" charset="0"/>
              <a:buChar char="•"/>
            </a:pPr>
            <a:r>
              <a:rPr lang="en-US" sz="1400" dirty="0"/>
              <a:t>Additional auto sequence loss</a:t>
            </a:r>
          </a:p>
          <a:p>
            <a:pPr marL="285750" indent="-285750">
              <a:buFont typeface="Arial" panose="020B0604020202020204" pitchFamily="34" charset="0"/>
              <a:buChar char="•"/>
            </a:pPr>
            <a:r>
              <a:rPr lang="en-US" sz="1400" dirty="0"/>
              <a:t>Duty cycle (for example 90/10 or 80/20)</a:t>
            </a:r>
          </a:p>
          <a:p>
            <a:pPr marL="285750" indent="-285750">
              <a:buFont typeface="Arial" panose="020B0604020202020204" pitchFamily="34" charset="0"/>
              <a:buChar char="•"/>
            </a:pPr>
            <a:r>
              <a:rPr lang="en-US" sz="1400" dirty="0"/>
              <a:t>LED temperature and thermal design</a:t>
            </a:r>
          </a:p>
        </p:txBody>
      </p:sp>
    </p:spTree>
    <p:extLst>
      <p:ext uri="{BB962C8B-B14F-4D97-AF65-F5344CB8AC3E}">
        <p14:creationId xmlns:p14="http://schemas.microsoft.com/office/powerpoint/2010/main" val="3358570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DA840DE9-DAE4-470B-A5F0-4ADC2B67B1B8}"/>
              </a:ext>
            </a:extLst>
          </p:cNvPr>
          <p:cNvPicPr>
            <a:picLocks noChangeAspect="1"/>
          </p:cNvPicPr>
          <p:nvPr/>
        </p:nvPicPr>
        <p:blipFill>
          <a:blip r:embed="rId2"/>
          <a:stretch>
            <a:fillRect/>
          </a:stretch>
        </p:blipFill>
        <p:spPr>
          <a:xfrm>
            <a:off x="620127" y="2878236"/>
            <a:ext cx="2039952" cy="1530696"/>
          </a:xfrm>
          <a:prstGeom prst="rect">
            <a:avLst/>
          </a:prstGeom>
        </p:spPr>
      </p:pic>
      <p:sp>
        <p:nvSpPr>
          <p:cNvPr id="2" name="Title 1">
            <a:extLst>
              <a:ext uri="{FF2B5EF4-FFF2-40B4-BE49-F238E27FC236}">
                <a16:creationId xmlns:a16="http://schemas.microsoft.com/office/drawing/2014/main" id="{B4FFA09E-A4CE-4BA9-AC04-C0215D10A926}"/>
              </a:ext>
            </a:extLst>
          </p:cNvPr>
          <p:cNvSpPr>
            <a:spLocks noGrp="1"/>
          </p:cNvSpPr>
          <p:nvPr>
            <p:ph type="title"/>
          </p:nvPr>
        </p:nvSpPr>
        <p:spPr/>
        <p:txBody>
          <a:bodyPr/>
          <a:lstStyle/>
          <a:p>
            <a:r>
              <a:rPr lang="en-US" dirty="0"/>
              <a:t>Geometric Efficiency @ DMD Plane</a:t>
            </a:r>
          </a:p>
        </p:txBody>
      </p:sp>
      <p:sp>
        <p:nvSpPr>
          <p:cNvPr id="3" name="Slide Number Placeholder 2">
            <a:extLst>
              <a:ext uri="{FF2B5EF4-FFF2-40B4-BE49-F238E27FC236}">
                <a16:creationId xmlns:a16="http://schemas.microsoft.com/office/drawing/2014/main" id="{42505D73-1FE6-4F0D-9829-EA881884A3D2}"/>
              </a:ext>
            </a:extLst>
          </p:cNvPr>
          <p:cNvSpPr>
            <a:spLocks noGrp="1"/>
          </p:cNvSpPr>
          <p:nvPr>
            <p:ph type="sldNum" sz="quarter" idx="10"/>
          </p:nvPr>
        </p:nvSpPr>
        <p:spPr/>
        <p:txBody>
          <a:bodyPr/>
          <a:lstStyle/>
          <a:p>
            <a:pPr>
              <a:defRPr/>
            </a:pPr>
            <a:fld id="{D4C52F08-588C-488E-A5AB-DF69250DE862}" type="slidenum">
              <a:rPr lang="en-US" smtClean="0"/>
              <a:pPr>
                <a:defRPr/>
              </a:pPr>
              <a:t>7</a:t>
            </a:fld>
            <a:endParaRPr lang="en-US"/>
          </a:p>
        </p:txBody>
      </p:sp>
      <p:grpSp>
        <p:nvGrpSpPr>
          <p:cNvPr id="18" name="Group 17">
            <a:extLst>
              <a:ext uri="{FF2B5EF4-FFF2-40B4-BE49-F238E27FC236}">
                <a16:creationId xmlns:a16="http://schemas.microsoft.com/office/drawing/2014/main" id="{A95DF8B4-5CD2-48BC-B897-16B523F54A09}"/>
              </a:ext>
            </a:extLst>
          </p:cNvPr>
          <p:cNvGrpSpPr/>
          <p:nvPr/>
        </p:nvGrpSpPr>
        <p:grpSpPr>
          <a:xfrm>
            <a:off x="231774" y="544944"/>
            <a:ext cx="7847432" cy="1687625"/>
            <a:chOff x="359253" y="561168"/>
            <a:chExt cx="7847432" cy="1687625"/>
          </a:xfrm>
        </p:grpSpPr>
        <p:sp>
          <p:nvSpPr>
            <p:cNvPr id="4" name="TextBox 3">
              <a:extLst>
                <a:ext uri="{FF2B5EF4-FFF2-40B4-BE49-F238E27FC236}">
                  <a16:creationId xmlns:a16="http://schemas.microsoft.com/office/drawing/2014/main" id="{B204DF7B-8DB5-40FB-BCE4-FE7E99199E14}"/>
                </a:ext>
              </a:extLst>
            </p:cNvPr>
            <p:cNvSpPr txBox="1"/>
            <p:nvPr/>
          </p:nvSpPr>
          <p:spPr>
            <a:xfrm rot="16200000">
              <a:off x="-129310" y="1483231"/>
              <a:ext cx="1254125" cy="276999"/>
            </a:xfrm>
            <a:prstGeom prst="rect">
              <a:avLst/>
            </a:prstGeom>
            <a:noFill/>
          </p:spPr>
          <p:txBody>
            <a:bodyPr wrap="square" rtlCol="0">
              <a:spAutoFit/>
            </a:bodyPr>
            <a:lstStyle/>
            <a:p>
              <a:pPr algn="ctr"/>
              <a:r>
                <a:rPr lang="en-US" sz="1200" dirty="0"/>
                <a:t>Active array</a:t>
              </a:r>
            </a:p>
          </p:txBody>
        </p:sp>
        <p:grpSp>
          <p:nvGrpSpPr>
            <p:cNvPr id="17" name="Group 16">
              <a:extLst>
                <a:ext uri="{FF2B5EF4-FFF2-40B4-BE49-F238E27FC236}">
                  <a16:creationId xmlns:a16="http://schemas.microsoft.com/office/drawing/2014/main" id="{E0A61D8E-B443-48BF-9BC4-A0BEED08AE7E}"/>
                </a:ext>
              </a:extLst>
            </p:cNvPr>
            <p:cNvGrpSpPr/>
            <p:nvPr/>
          </p:nvGrpSpPr>
          <p:grpSpPr>
            <a:xfrm>
              <a:off x="955888" y="561168"/>
              <a:ext cx="7250797" cy="329799"/>
              <a:chOff x="717902" y="525404"/>
              <a:chExt cx="8383346" cy="388441"/>
            </a:xfrm>
          </p:grpSpPr>
          <p:sp>
            <p:nvSpPr>
              <p:cNvPr id="10" name="TextBox 9">
                <a:extLst>
                  <a:ext uri="{FF2B5EF4-FFF2-40B4-BE49-F238E27FC236}">
                    <a16:creationId xmlns:a16="http://schemas.microsoft.com/office/drawing/2014/main" id="{3F243390-89BE-41FD-A661-D244C00D0A57}"/>
                  </a:ext>
                </a:extLst>
              </p:cNvPr>
              <p:cNvSpPr txBox="1"/>
              <p:nvPr/>
            </p:nvSpPr>
            <p:spPr>
              <a:xfrm>
                <a:off x="8314595" y="544512"/>
                <a:ext cx="786653" cy="369333"/>
              </a:xfrm>
              <a:prstGeom prst="rect">
                <a:avLst/>
              </a:prstGeom>
              <a:noFill/>
            </p:spPr>
            <p:txBody>
              <a:bodyPr wrap="square" rtlCol="0">
                <a:spAutoFit/>
              </a:bodyPr>
              <a:lstStyle/>
              <a:p>
                <a:pPr algn="ctr"/>
                <a:r>
                  <a:rPr lang="en-US" dirty="0"/>
                  <a:t>B</a:t>
                </a:r>
              </a:p>
            </p:txBody>
          </p:sp>
          <p:grpSp>
            <p:nvGrpSpPr>
              <p:cNvPr id="16" name="Group 15">
                <a:extLst>
                  <a:ext uri="{FF2B5EF4-FFF2-40B4-BE49-F238E27FC236}">
                    <a16:creationId xmlns:a16="http://schemas.microsoft.com/office/drawing/2014/main" id="{CC0D3CDD-2E49-49F6-B864-2481776759AC}"/>
                  </a:ext>
                </a:extLst>
              </p:cNvPr>
              <p:cNvGrpSpPr/>
              <p:nvPr/>
            </p:nvGrpSpPr>
            <p:grpSpPr>
              <a:xfrm>
                <a:off x="717902" y="525404"/>
                <a:ext cx="6132113" cy="377216"/>
                <a:chOff x="717902" y="525404"/>
                <a:chExt cx="6132113" cy="377216"/>
              </a:xfrm>
            </p:grpSpPr>
            <p:sp>
              <p:nvSpPr>
                <p:cNvPr id="9" name="TextBox 8">
                  <a:extLst>
                    <a:ext uri="{FF2B5EF4-FFF2-40B4-BE49-F238E27FC236}">
                      <a16:creationId xmlns:a16="http://schemas.microsoft.com/office/drawing/2014/main" id="{2E7A2C32-94CE-4A04-9864-D7CDE1F43577}"/>
                    </a:ext>
                  </a:extLst>
                </p:cNvPr>
                <p:cNvSpPr txBox="1"/>
                <p:nvPr/>
              </p:nvSpPr>
              <p:spPr>
                <a:xfrm>
                  <a:off x="6063362" y="525404"/>
                  <a:ext cx="786653" cy="369333"/>
                </a:xfrm>
                <a:prstGeom prst="rect">
                  <a:avLst/>
                </a:prstGeom>
                <a:noFill/>
              </p:spPr>
              <p:txBody>
                <a:bodyPr wrap="square" rtlCol="0">
                  <a:spAutoFit/>
                </a:bodyPr>
                <a:lstStyle/>
                <a:p>
                  <a:pPr algn="ctr"/>
                  <a:r>
                    <a:rPr lang="en-US" dirty="0"/>
                    <a:t>G</a:t>
                  </a:r>
                </a:p>
              </p:txBody>
            </p:sp>
            <p:grpSp>
              <p:nvGrpSpPr>
                <p:cNvPr id="15" name="Group 14">
                  <a:extLst>
                    <a:ext uri="{FF2B5EF4-FFF2-40B4-BE49-F238E27FC236}">
                      <a16:creationId xmlns:a16="http://schemas.microsoft.com/office/drawing/2014/main" id="{C8AD808B-16F0-459C-AFCB-5DD88BF5E7A2}"/>
                    </a:ext>
                  </a:extLst>
                </p:cNvPr>
                <p:cNvGrpSpPr/>
                <p:nvPr/>
              </p:nvGrpSpPr>
              <p:grpSpPr>
                <a:xfrm>
                  <a:off x="717902" y="533288"/>
                  <a:ext cx="3675924" cy="369332"/>
                  <a:chOff x="717902" y="533288"/>
                  <a:chExt cx="3675924" cy="369332"/>
                </a:xfrm>
              </p:grpSpPr>
              <p:sp>
                <p:nvSpPr>
                  <p:cNvPr id="8" name="TextBox 7">
                    <a:extLst>
                      <a:ext uri="{FF2B5EF4-FFF2-40B4-BE49-F238E27FC236}">
                        <a16:creationId xmlns:a16="http://schemas.microsoft.com/office/drawing/2014/main" id="{0DEFB840-E131-4FDC-A69D-F3579C5C33EE}"/>
                      </a:ext>
                    </a:extLst>
                  </p:cNvPr>
                  <p:cNvSpPr txBox="1"/>
                  <p:nvPr/>
                </p:nvSpPr>
                <p:spPr>
                  <a:xfrm>
                    <a:off x="3607173" y="533288"/>
                    <a:ext cx="786653" cy="369332"/>
                  </a:xfrm>
                  <a:prstGeom prst="rect">
                    <a:avLst/>
                  </a:prstGeom>
                  <a:noFill/>
                </p:spPr>
                <p:txBody>
                  <a:bodyPr wrap="square" rtlCol="0">
                    <a:spAutoFit/>
                  </a:bodyPr>
                  <a:lstStyle/>
                  <a:p>
                    <a:pPr algn="ctr"/>
                    <a:r>
                      <a:rPr lang="en-US" dirty="0"/>
                      <a:t>R</a:t>
                    </a:r>
                  </a:p>
                </p:txBody>
              </p:sp>
              <p:sp>
                <p:nvSpPr>
                  <p:cNvPr id="7" name="TextBox 6">
                    <a:extLst>
                      <a:ext uri="{FF2B5EF4-FFF2-40B4-BE49-F238E27FC236}">
                        <a16:creationId xmlns:a16="http://schemas.microsoft.com/office/drawing/2014/main" id="{D5522918-C628-478A-BD83-54DACC644792}"/>
                      </a:ext>
                    </a:extLst>
                  </p:cNvPr>
                  <p:cNvSpPr txBox="1"/>
                  <p:nvPr/>
                </p:nvSpPr>
                <p:spPr>
                  <a:xfrm>
                    <a:off x="717902" y="533288"/>
                    <a:ext cx="1541926" cy="369331"/>
                  </a:xfrm>
                  <a:prstGeom prst="rect">
                    <a:avLst/>
                  </a:prstGeom>
                  <a:noFill/>
                </p:spPr>
                <p:txBody>
                  <a:bodyPr wrap="square" rtlCol="0">
                    <a:spAutoFit/>
                  </a:bodyPr>
                  <a:lstStyle/>
                  <a:p>
                    <a:pPr algn="ctr"/>
                    <a:r>
                      <a:rPr lang="en-US" dirty="0"/>
                      <a:t>RGB</a:t>
                    </a:r>
                  </a:p>
                </p:txBody>
              </p:sp>
            </p:grpSp>
          </p:grpSp>
        </p:grpSp>
      </p:grpSp>
      <p:sp>
        <p:nvSpPr>
          <p:cNvPr id="29" name="TextBox 28">
            <a:extLst>
              <a:ext uri="{FF2B5EF4-FFF2-40B4-BE49-F238E27FC236}">
                <a16:creationId xmlns:a16="http://schemas.microsoft.com/office/drawing/2014/main" id="{D813D7AD-F351-41D9-87C0-998625163247}"/>
              </a:ext>
            </a:extLst>
          </p:cNvPr>
          <p:cNvSpPr txBox="1"/>
          <p:nvPr/>
        </p:nvSpPr>
        <p:spPr>
          <a:xfrm rot="16200000">
            <a:off x="-256790" y="3482286"/>
            <a:ext cx="1254125" cy="276999"/>
          </a:xfrm>
          <a:prstGeom prst="rect">
            <a:avLst/>
          </a:prstGeom>
          <a:noFill/>
        </p:spPr>
        <p:txBody>
          <a:bodyPr wrap="square" rtlCol="0">
            <a:spAutoFit/>
          </a:bodyPr>
          <a:lstStyle/>
          <a:p>
            <a:pPr algn="ctr"/>
            <a:r>
              <a:rPr lang="en-US" sz="1200" dirty="0"/>
              <a:t>Overfill</a:t>
            </a:r>
          </a:p>
        </p:txBody>
      </p:sp>
      <p:sp>
        <p:nvSpPr>
          <p:cNvPr id="31" name="TextBox 30">
            <a:extLst>
              <a:ext uri="{FF2B5EF4-FFF2-40B4-BE49-F238E27FC236}">
                <a16:creationId xmlns:a16="http://schemas.microsoft.com/office/drawing/2014/main" id="{0FA23BFE-E9D5-4C86-AABF-E9BC55CD7A28}"/>
              </a:ext>
            </a:extLst>
          </p:cNvPr>
          <p:cNvSpPr txBox="1"/>
          <p:nvPr/>
        </p:nvSpPr>
        <p:spPr>
          <a:xfrm>
            <a:off x="1172030" y="4337312"/>
            <a:ext cx="995854" cy="369332"/>
          </a:xfrm>
          <a:prstGeom prst="rect">
            <a:avLst/>
          </a:prstGeom>
          <a:noFill/>
        </p:spPr>
        <p:txBody>
          <a:bodyPr wrap="square" rtlCol="0">
            <a:spAutoFit/>
          </a:bodyPr>
          <a:lstStyle/>
          <a:p>
            <a:r>
              <a:rPr lang="en-US" dirty="0"/>
              <a:t>17.1%</a:t>
            </a:r>
          </a:p>
        </p:txBody>
      </p:sp>
      <p:sp>
        <p:nvSpPr>
          <p:cNvPr id="32" name="TextBox 31">
            <a:extLst>
              <a:ext uri="{FF2B5EF4-FFF2-40B4-BE49-F238E27FC236}">
                <a16:creationId xmlns:a16="http://schemas.microsoft.com/office/drawing/2014/main" id="{06A174BF-9FF4-4E83-986C-94EFBAD5FD57}"/>
              </a:ext>
            </a:extLst>
          </p:cNvPr>
          <p:cNvSpPr txBox="1"/>
          <p:nvPr/>
        </p:nvSpPr>
        <p:spPr>
          <a:xfrm>
            <a:off x="3131710" y="4356638"/>
            <a:ext cx="995854" cy="369332"/>
          </a:xfrm>
          <a:prstGeom prst="rect">
            <a:avLst/>
          </a:prstGeom>
          <a:noFill/>
        </p:spPr>
        <p:txBody>
          <a:bodyPr wrap="square" rtlCol="0">
            <a:spAutoFit/>
          </a:bodyPr>
          <a:lstStyle/>
          <a:p>
            <a:r>
              <a:rPr lang="en-US" dirty="0"/>
              <a:t>16.5%</a:t>
            </a:r>
          </a:p>
        </p:txBody>
      </p:sp>
      <p:sp>
        <p:nvSpPr>
          <p:cNvPr id="33" name="TextBox 32">
            <a:extLst>
              <a:ext uri="{FF2B5EF4-FFF2-40B4-BE49-F238E27FC236}">
                <a16:creationId xmlns:a16="http://schemas.microsoft.com/office/drawing/2014/main" id="{1F15A3D6-EAAB-487D-98D9-2FCD6C188DC7}"/>
              </a:ext>
            </a:extLst>
          </p:cNvPr>
          <p:cNvSpPr txBox="1"/>
          <p:nvPr/>
        </p:nvSpPr>
        <p:spPr>
          <a:xfrm>
            <a:off x="5190939" y="4370551"/>
            <a:ext cx="995854" cy="369332"/>
          </a:xfrm>
          <a:prstGeom prst="rect">
            <a:avLst/>
          </a:prstGeom>
          <a:noFill/>
        </p:spPr>
        <p:txBody>
          <a:bodyPr wrap="square" rtlCol="0">
            <a:spAutoFit/>
          </a:bodyPr>
          <a:lstStyle/>
          <a:p>
            <a:r>
              <a:rPr lang="en-US" dirty="0"/>
              <a:t>16.5%</a:t>
            </a:r>
          </a:p>
        </p:txBody>
      </p:sp>
      <p:sp>
        <p:nvSpPr>
          <p:cNvPr id="34" name="TextBox 33">
            <a:extLst>
              <a:ext uri="{FF2B5EF4-FFF2-40B4-BE49-F238E27FC236}">
                <a16:creationId xmlns:a16="http://schemas.microsoft.com/office/drawing/2014/main" id="{9C68415C-CF15-4A16-BA81-E9827FA2417A}"/>
              </a:ext>
            </a:extLst>
          </p:cNvPr>
          <p:cNvSpPr txBox="1"/>
          <p:nvPr/>
        </p:nvSpPr>
        <p:spPr>
          <a:xfrm>
            <a:off x="7398826" y="4365069"/>
            <a:ext cx="995854" cy="369332"/>
          </a:xfrm>
          <a:prstGeom prst="rect">
            <a:avLst/>
          </a:prstGeom>
          <a:noFill/>
        </p:spPr>
        <p:txBody>
          <a:bodyPr wrap="square" rtlCol="0">
            <a:spAutoFit/>
          </a:bodyPr>
          <a:lstStyle/>
          <a:p>
            <a:r>
              <a:rPr lang="en-US" dirty="0"/>
              <a:t>18.3%</a:t>
            </a:r>
          </a:p>
        </p:txBody>
      </p:sp>
      <p:sp>
        <p:nvSpPr>
          <p:cNvPr id="35" name="TextBox 34">
            <a:extLst>
              <a:ext uri="{FF2B5EF4-FFF2-40B4-BE49-F238E27FC236}">
                <a16:creationId xmlns:a16="http://schemas.microsoft.com/office/drawing/2014/main" id="{CB4D6CAC-B54E-457E-9081-34EFB9844C55}"/>
              </a:ext>
            </a:extLst>
          </p:cNvPr>
          <p:cNvSpPr txBox="1"/>
          <p:nvPr/>
        </p:nvSpPr>
        <p:spPr>
          <a:xfrm>
            <a:off x="7468489" y="2323541"/>
            <a:ext cx="995854" cy="369332"/>
          </a:xfrm>
          <a:prstGeom prst="rect">
            <a:avLst/>
          </a:prstGeom>
          <a:noFill/>
        </p:spPr>
        <p:txBody>
          <a:bodyPr wrap="square" rtlCol="0">
            <a:spAutoFit/>
          </a:bodyPr>
          <a:lstStyle/>
          <a:p>
            <a:r>
              <a:rPr lang="en-US" dirty="0"/>
              <a:t>61.4%</a:t>
            </a:r>
          </a:p>
        </p:txBody>
      </p:sp>
      <p:sp>
        <p:nvSpPr>
          <p:cNvPr id="36" name="TextBox 35">
            <a:extLst>
              <a:ext uri="{FF2B5EF4-FFF2-40B4-BE49-F238E27FC236}">
                <a16:creationId xmlns:a16="http://schemas.microsoft.com/office/drawing/2014/main" id="{BC212939-C728-4BE2-8ABA-851A5CDAE2C7}"/>
              </a:ext>
            </a:extLst>
          </p:cNvPr>
          <p:cNvSpPr txBox="1"/>
          <p:nvPr/>
        </p:nvSpPr>
        <p:spPr>
          <a:xfrm>
            <a:off x="5267099" y="2331152"/>
            <a:ext cx="995854" cy="369332"/>
          </a:xfrm>
          <a:prstGeom prst="rect">
            <a:avLst/>
          </a:prstGeom>
          <a:noFill/>
        </p:spPr>
        <p:txBody>
          <a:bodyPr wrap="square" rtlCol="0">
            <a:spAutoFit/>
          </a:bodyPr>
          <a:lstStyle/>
          <a:p>
            <a:r>
              <a:rPr lang="en-US" dirty="0"/>
              <a:t>65.1%</a:t>
            </a:r>
          </a:p>
        </p:txBody>
      </p:sp>
      <p:sp>
        <p:nvSpPr>
          <p:cNvPr id="37" name="TextBox 36">
            <a:extLst>
              <a:ext uri="{FF2B5EF4-FFF2-40B4-BE49-F238E27FC236}">
                <a16:creationId xmlns:a16="http://schemas.microsoft.com/office/drawing/2014/main" id="{7A85D60F-A537-4A74-B323-E3AE236C4144}"/>
              </a:ext>
            </a:extLst>
          </p:cNvPr>
          <p:cNvSpPr txBox="1"/>
          <p:nvPr/>
        </p:nvSpPr>
        <p:spPr>
          <a:xfrm>
            <a:off x="3206143" y="2329163"/>
            <a:ext cx="995854" cy="369332"/>
          </a:xfrm>
          <a:prstGeom prst="rect">
            <a:avLst/>
          </a:prstGeom>
          <a:noFill/>
        </p:spPr>
        <p:txBody>
          <a:bodyPr wrap="square" rtlCol="0">
            <a:spAutoFit/>
          </a:bodyPr>
          <a:lstStyle/>
          <a:p>
            <a:r>
              <a:rPr lang="en-US" dirty="0"/>
              <a:t>68.5%</a:t>
            </a:r>
          </a:p>
        </p:txBody>
      </p:sp>
      <p:sp>
        <p:nvSpPr>
          <p:cNvPr id="38" name="TextBox 37">
            <a:extLst>
              <a:ext uri="{FF2B5EF4-FFF2-40B4-BE49-F238E27FC236}">
                <a16:creationId xmlns:a16="http://schemas.microsoft.com/office/drawing/2014/main" id="{6DB5C5C1-757F-4D48-9821-D2CC21F94678}"/>
              </a:ext>
            </a:extLst>
          </p:cNvPr>
          <p:cNvSpPr txBox="1"/>
          <p:nvPr/>
        </p:nvSpPr>
        <p:spPr>
          <a:xfrm>
            <a:off x="1020418" y="2326645"/>
            <a:ext cx="995854" cy="369332"/>
          </a:xfrm>
          <a:prstGeom prst="rect">
            <a:avLst/>
          </a:prstGeom>
          <a:noFill/>
        </p:spPr>
        <p:txBody>
          <a:bodyPr wrap="square" rtlCol="0">
            <a:spAutoFit/>
          </a:bodyPr>
          <a:lstStyle/>
          <a:p>
            <a:pPr algn="ctr"/>
            <a:r>
              <a:rPr lang="en-US" dirty="0"/>
              <a:t>65%</a:t>
            </a:r>
          </a:p>
        </p:txBody>
      </p:sp>
      <p:sp>
        <p:nvSpPr>
          <p:cNvPr id="19" name="TextBox 18">
            <a:extLst>
              <a:ext uri="{FF2B5EF4-FFF2-40B4-BE49-F238E27FC236}">
                <a16:creationId xmlns:a16="http://schemas.microsoft.com/office/drawing/2014/main" id="{8AC86069-4486-48D6-B8FE-F83465CEC893}"/>
              </a:ext>
            </a:extLst>
          </p:cNvPr>
          <p:cNvSpPr txBox="1"/>
          <p:nvPr/>
        </p:nvSpPr>
        <p:spPr>
          <a:xfrm>
            <a:off x="38818" y="2680606"/>
            <a:ext cx="1673337" cy="276999"/>
          </a:xfrm>
          <a:prstGeom prst="rect">
            <a:avLst/>
          </a:prstGeom>
          <a:noFill/>
          <a:ln>
            <a:solidFill>
              <a:srgbClr val="C00000"/>
            </a:solidFill>
          </a:ln>
        </p:spPr>
        <p:txBody>
          <a:bodyPr wrap="square" rtlCol="0">
            <a:spAutoFit/>
          </a:bodyPr>
          <a:lstStyle/>
          <a:p>
            <a:r>
              <a:rPr lang="en-US" sz="600" dirty="0"/>
              <a:t>Note: Overfill efficiency number includes flyeye crosstalk within the image size</a:t>
            </a:r>
          </a:p>
        </p:txBody>
      </p:sp>
      <p:pic>
        <p:nvPicPr>
          <p:cNvPr id="20" name="Picture 19">
            <a:extLst>
              <a:ext uri="{FF2B5EF4-FFF2-40B4-BE49-F238E27FC236}">
                <a16:creationId xmlns:a16="http://schemas.microsoft.com/office/drawing/2014/main" id="{DCA95A15-35BC-4CFC-B23B-0B746F210AC6}"/>
              </a:ext>
            </a:extLst>
          </p:cNvPr>
          <p:cNvPicPr>
            <a:picLocks noChangeAspect="1"/>
          </p:cNvPicPr>
          <p:nvPr/>
        </p:nvPicPr>
        <p:blipFill>
          <a:blip r:embed="rId3"/>
          <a:stretch>
            <a:fillRect/>
          </a:stretch>
        </p:blipFill>
        <p:spPr>
          <a:xfrm>
            <a:off x="548571" y="859817"/>
            <a:ext cx="2036628" cy="1528201"/>
          </a:xfrm>
          <a:prstGeom prst="rect">
            <a:avLst/>
          </a:prstGeom>
        </p:spPr>
      </p:pic>
      <p:pic>
        <p:nvPicPr>
          <p:cNvPr id="21" name="Picture 20">
            <a:extLst>
              <a:ext uri="{FF2B5EF4-FFF2-40B4-BE49-F238E27FC236}">
                <a16:creationId xmlns:a16="http://schemas.microsoft.com/office/drawing/2014/main" id="{DFAC7605-9886-4412-AFE0-59CEC032CE59}"/>
              </a:ext>
            </a:extLst>
          </p:cNvPr>
          <p:cNvPicPr>
            <a:picLocks noChangeAspect="1"/>
          </p:cNvPicPr>
          <p:nvPr/>
        </p:nvPicPr>
        <p:blipFill>
          <a:blip r:embed="rId4"/>
          <a:stretch>
            <a:fillRect/>
          </a:stretch>
        </p:blipFill>
        <p:spPr>
          <a:xfrm>
            <a:off x="2585199" y="830881"/>
            <a:ext cx="2055917" cy="1542675"/>
          </a:xfrm>
          <a:prstGeom prst="rect">
            <a:avLst/>
          </a:prstGeom>
        </p:spPr>
      </p:pic>
      <p:pic>
        <p:nvPicPr>
          <p:cNvPr id="22" name="Picture 21">
            <a:extLst>
              <a:ext uri="{FF2B5EF4-FFF2-40B4-BE49-F238E27FC236}">
                <a16:creationId xmlns:a16="http://schemas.microsoft.com/office/drawing/2014/main" id="{80EFCF49-8220-4B1F-80C5-409DBD7B689B}"/>
              </a:ext>
            </a:extLst>
          </p:cNvPr>
          <p:cNvPicPr>
            <a:picLocks noChangeAspect="1"/>
          </p:cNvPicPr>
          <p:nvPr/>
        </p:nvPicPr>
        <p:blipFill>
          <a:blip r:embed="rId5"/>
          <a:stretch>
            <a:fillRect/>
          </a:stretch>
        </p:blipFill>
        <p:spPr>
          <a:xfrm>
            <a:off x="4632295" y="830880"/>
            <a:ext cx="2055917" cy="1542675"/>
          </a:xfrm>
          <a:prstGeom prst="rect">
            <a:avLst/>
          </a:prstGeom>
        </p:spPr>
      </p:pic>
      <p:pic>
        <p:nvPicPr>
          <p:cNvPr id="23" name="Picture 22">
            <a:extLst>
              <a:ext uri="{FF2B5EF4-FFF2-40B4-BE49-F238E27FC236}">
                <a16:creationId xmlns:a16="http://schemas.microsoft.com/office/drawing/2014/main" id="{B6BC66A7-A074-4C00-84E8-0C683839F29E}"/>
              </a:ext>
            </a:extLst>
          </p:cNvPr>
          <p:cNvPicPr>
            <a:picLocks noChangeAspect="1"/>
          </p:cNvPicPr>
          <p:nvPr/>
        </p:nvPicPr>
        <p:blipFill>
          <a:blip r:embed="rId6"/>
          <a:stretch>
            <a:fillRect/>
          </a:stretch>
        </p:blipFill>
        <p:spPr>
          <a:xfrm>
            <a:off x="6688026" y="830879"/>
            <a:ext cx="2055918" cy="1542676"/>
          </a:xfrm>
          <a:prstGeom prst="rect">
            <a:avLst/>
          </a:prstGeom>
        </p:spPr>
      </p:pic>
      <p:pic>
        <p:nvPicPr>
          <p:cNvPr id="24" name="Picture 23">
            <a:extLst>
              <a:ext uri="{FF2B5EF4-FFF2-40B4-BE49-F238E27FC236}">
                <a16:creationId xmlns:a16="http://schemas.microsoft.com/office/drawing/2014/main" id="{A1BBC6C6-04BF-4168-9870-51C1DF3F32CA}"/>
              </a:ext>
            </a:extLst>
          </p:cNvPr>
          <p:cNvPicPr>
            <a:picLocks noChangeAspect="1"/>
          </p:cNvPicPr>
          <p:nvPr/>
        </p:nvPicPr>
        <p:blipFill>
          <a:blip r:embed="rId7"/>
          <a:stretch>
            <a:fillRect/>
          </a:stretch>
        </p:blipFill>
        <p:spPr>
          <a:xfrm>
            <a:off x="6790168" y="2866256"/>
            <a:ext cx="2055918" cy="1542676"/>
          </a:xfrm>
          <a:prstGeom prst="rect">
            <a:avLst/>
          </a:prstGeom>
        </p:spPr>
      </p:pic>
      <p:pic>
        <p:nvPicPr>
          <p:cNvPr id="40" name="Picture 39">
            <a:extLst>
              <a:ext uri="{FF2B5EF4-FFF2-40B4-BE49-F238E27FC236}">
                <a16:creationId xmlns:a16="http://schemas.microsoft.com/office/drawing/2014/main" id="{450D5C7D-E819-4289-B444-6EBF08185A70}"/>
              </a:ext>
            </a:extLst>
          </p:cNvPr>
          <p:cNvPicPr>
            <a:picLocks noChangeAspect="1"/>
          </p:cNvPicPr>
          <p:nvPr/>
        </p:nvPicPr>
        <p:blipFill>
          <a:blip r:embed="rId8"/>
          <a:stretch>
            <a:fillRect/>
          </a:stretch>
        </p:blipFill>
        <p:spPr>
          <a:xfrm>
            <a:off x="4698835" y="2866258"/>
            <a:ext cx="2055917" cy="1542675"/>
          </a:xfrm>
          <a:prstGeom prst="rect">
            <a:avLst/>
          </a:prstGeom>
        </p:spPr>
      </p:pic>
      <p:pic>
        <p:nvPicPr>
          <p:cNvPr id="41" name="Picture 40">
            <a:extLst>
              <a:ext uri="{FF2B5EF4-FFF2-40B4-BE49-F238E27FC236}">
                <a16:creationId xmlns:a16="http://schemas.microsoft.com/office/drawing/2014/main" id="{0F101F38-ADEE-414E-8FE2-C95AD49D6236}"/>
              </a:ext>
            </a:extLst>
          </p:cNvPr>
          <p:cNvPicPr>
            <a:picLocks noChangeAspect="1"/>
          </p:cNvPicPr>
          <p:nvPr/>
        </p:nvPicPr>
        <p:blipFill>
          <a:blip r:embed="rId9"/>
          <a:stretch>
            <a:fillRect/>
          </a:stretch>
        </p:blipFill>
        <p:spPr>
          <a:xfrm>
            <a:off x="2660079" y="2863774"/>
            <a:ext cx="2059227" cy="1545159"/>
          </a:xfrm>
          <a:prstGeom prst="rect">
            <a:avLst/>
          </a:prstGeom>
        </p:spPr>
      </p:pic>
    </p:spTree>
    <p:extLst>
      <p:ext uri="{BB962C8B-B14F-4D97-AF65-F5344CB8AC3E}">
        <p14:creationId xmlns:p14="http://schemas.microsoft.com/office/powerpoint/2010/main" val="2102227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3302AAAD-2983-4416-9013-780C11F2F583}"/>
              </a:ext>
            </a:extLst>
          </p:cNvPr>
          <p:cNvPicPr>
            <a:picLocks noChangeAspect="1"/>
          </p:cNvPicPr>
          <p:nvPr/>
        </p:nvPicPr>
        <p:blipFill>
          <a:blip r:embed="rId2"/>
          <a:stretch>
            <a:fillRect/>
          </a:stretch>
        </p:blipFill>
        <p:spPr>
          <a:xfrm>
            <a:off x="280809" y="837061"/>
            <a:ext cx="2168379" cy="1626863"/>
          </a:xfrm>
          <a:prstGeom prst="rect">
            <a:avLst/>
          </a:prstGeom>
        </p:spPr>
      </p:pic>
      <p:pic>
        <p:nvPicPr>
          <p:cNvPr id="32" name="Picture 31">
            <a:extLst>
              <a:ext uri="{FF2B5EF4-FFF2-40B4-BE49-F238E27FC236}">
                <a16:creationId xmlns:a16="http://schemas.microsoft.com/office/drawing/2014/main" id="{09228867-D766-4ED9-93B5-8A08AF89D5D6}"/>
              </a:ext>
            </a:extLst>
          </p:cNvPr>
          <p:cNvPicPr>
            <a:picLocks noChangeAspect="1"/>
          </p:cNvPicPr>
          <p:nvPr/>
        </p:nvPicPr>
        <p:blipFill>
          <a:blip r:embed="rId3"/>
          <a:stretch>
            <a:fillRect/>
          </a:stretch>
        </p:blipFill>
        <p:spPr>
          <a:xfrm>
            <a:off x="252398" y="2659747"/>
            <a:ext cx="2198073" cy="1646692"/>
          </a:xfrm>
          <a:prstGeom prst="rect">
            <a:avLst/>
          </a:prstGeom>
        </p:spPr>
      </p:pic>
      <p:sp>
        <p:nvSpPr>
          <p:cNvPr id="2" name="Title 1">
            <a:extLst>
              <a:ext uri="{FF2B5EF4-FFF2-40B4-BE49-F238E27FC236}">
                <a16:creationId xmlns:a16="http://schemas.microsoft.com/office/drawing/2014/main" id="{44B47CAA-0A41-4C8B-9660-E5CDFB763D17}"/>
              </a:ext>
            </a:extLst>
          </p:cNvPr>
          <p:cNvSpPr>
            <a:spLocks noGrp="1"/>
          </p:cNvSpPr>
          <p:nvPr>
            <p:ph type="title"/>
          </p:nvPr>
        </p:nvSpPr>
        <p:spPr/>
        <p:txBody>
          <a:bodyPr/>
          <a:lstStyle/>
          <a:p>
            <a:r>
              <a:rPr lang="en-US" dirty="0"/>
              <a:t>Geometric Efficiency @ DMD Far-field &amp; Image</a:t>
            </a:r>
          </a:p>
        </p:txBody>
      </p:sp>
      <p:sp>
        <p:nvSpPr>
          <p:cNvPr id="3" name="Slide Number Placeholder 2">
            <a:extLst>
              <a:ext uri="{FF2B5EF4-FFF2-40B4-BE49-F238E27FC236}">
                <a16:creationId xmlns:a16="http://schemas.microsoft.com/office/drawing/2014/main" id="{06A46B26-FAA0-4B2A-8BB9-177590F6F97B}"/>
              </a:ext>
            </a:extLst>
          </p:cNvPr>
          <p:cNvSpPr>
            <a:spLocks noGrp="1"/>
          </p:cNvSpPr>
          <p:nvPr>
            <p:ph type="sldNum" sz="quarter" idx="10"/>
          </p:nvPr>
        </p:nvSpPr>
        <p:spPr/>
        <p:txBody>
          <a:bodyPr/>
          <a:lstStyle/>
          <a:p>
            <a:pPr>
              <a:defRPr/>
            </a:pPr>
            <a:fld id="{D4C52F08-588C-488E-A5AB-DF69250DE862}" type="slidenum">
              <a:rPr lang="en-US" smtClean="0"/>
              <a:pPr>
                <a:defRPr/>
              </a:pPr>
              <a:t>8</a:t>
            </a:fld>
            <a:endParaRPr lang="en-US"/>
          </a:p>
        </p:txBody>
      </p:sp>
      <p:grpSp>
        <p:nvGrpSpPr>
          <p:cNvPr id="19" name="Group 18">
            <a:extLst>
              <a:ext uri="{FF2B5EF4-FFF2-40B4-BE49-F238E27FC236}">
                <a16:creationId xmlns:a16="http://schemas.microsoft.com/office/drawing/2014/main" id="{F332B71D-887A-4FA2-A9B8-CAC09346C51D}"/>
              </a:ext>
            </a:extLst>
          </p:cNvPr>
          <p:cNvGrpSpPr/>
          <p:nvPr/>
        </p:nvGrpSpPr>
        <p:grpSpPr>
          <a:xfrm>
            <a:off x="153168" y="545926"/>
            <a:ext cx="7934062" cy="1589838"/>
            <a:chOff x="231774" y="642731"/>
            <a:chExt cx="7934062" cy="1589838"/>
          </a:xfrm>
        </p:grpSpPr>
        <p:sp>
          <p:nvSpPr>
            <p:cNvPr id="4" name="TextBox 3">
              <a:extLst>
                <a:ext uri="{FF2B5EF4-FFF2-40B4-BE49-F238E27FC236}">
                  <a16:creationId xmlns:a16="http://schemas.microsoft.com/office/drawing/2014/main" id="{4CAEDBCA-381D-4DFA-9E98-5F7F244E015F}"/>
                </a:ext>
              </a:extLst>
            </p:cNvPr>
            <p:cNvSpPr txBox="1"/>
            <p:nvPr/>
          </p:nvSpPr>
          <p:spPr>
            <a:xfrm>
              <a:off x="7485456" y="642731"/>
              <a:ext cx="680380" cy="313575"/>
            </a:xfrm>
            <a:prstGeom prst="rect">
              <a:avLst/>
            </a:prstGeom>
            <a:noFill/>
          </p:spPr>
          <p:txBody>
            <a:bodyPr wrap="square" rtlCol="0">
              <a:spAutoFit/>
            </a:bodyPr>
            <a:lstStyle/>
            <a:p>
              <a:pPr algn="ctr"/>
              <a:r>
                <a:rPr lang="en-US" dirty="0"/>
                <a:t>B</a:t>
              </a:r>
            </a:p>
          </p:txBody>
        </p:sp>
        <p:sp>
          <p:nvSpPr>
            <p:cNvPr id="5" name="TextBox 4">
              <a:extLst>
                <a:ext uri="{FF2B5EF4-FFF2-40B4-BE49-F238E27FC236}">
                  <a16:creationId xmlns:a16="http://schemas.microsoft.com/office/drawing/2014/main" id="{B9D1141C-C609-48C3-AEF5-DFBE6AC95F9F}"/>
                </a:ext>
              </a:extLst>
            </p:cNvPr>
            <p:cNvSpPr txBox="1"/>
            <p:nvPr/>
          </p:nvSpPr>
          <p:spPr>
            <a:xfrm>
              <a:off x="5451722" y="642731"/>
              <a:ext cx="680380" cy="313575"/>
            </a:xfrm>
            <a:prstGeom prst="rect">
              <a:avLst/>
            </a:prstGeom>
            <a:noFill/>
          </p:spPr>
          <p:txBody>
            <a:bodyPr wrap="square" rtlCol="0">
              <a:spAutoFit/>
            </a:bodyPr>
            <a:lstStyle/>
            <a:p>
              <a:pPr algn="ctr"/>
              <a:r>
                <a:rPr lang="en-US" dirty="0"/>
                <a:t>G</a:t>
              </a:r>
            </a:p>
          </p:txBody>
        </p:sp>
        <p:sp>
          <p:nvSpPr>
            <p:cNvPr id="6" name="TextBox 5">
              <a:extLst>
                <a:ext uri="{FF2B5EF4-FFF2-40B4-BE49-F238E27FC236}">
                  <a16:creationId xmlns:a16="http://schemas.microsoft.com/office/drawing/2014/main" id="{C437F3F3-0F37-43C7-9A2A-4DD56E303402}"/>
                </a:ext>
              </a:extLst>
            </p:cNvPr>
            <p:cNvSpPr txBox="1"/>
            <p:nvPr/>
          </p:nvSpPr>
          <p:spPr>
            <a:xfrm>
              <a:off x="3275644" y="642731"/>
              <a:ext cx="680380" cy="313575"/>
            </a:xfrm>
            <a:prstGeom prst="rect">
              <a:avLst/>
            </a:prstGeom>
            <a:noFill/>
          </p:spPr>
          <p:txBody>
            <a:bodyPr wrap="square" rtlCol="0">
              <a:spAutoFit/>
            </a:bodyPr>
            <a:lstStyle/>
            <a:p>
              <a:pPr algn="ctr"/>
              <a:r>
                <a:rPr lang="en-US" dirty="0"/>
                <a:t>R</a:t>
              </a:r>
            </a:p>
          </p:txBody>
        </p:sp>
        <p:sp>
          <p:nvSpPr>
            <p:cNvPr id="7" name="TextBox 6">
              <a:extLst>
                <a:ext uri="{FF2B5EF4-FFF2-40B4-BE49-F238E27FC236}">
                  <a16:creationId xmlns:a16="http://schemas.microsoft.com/office/drawing/2014/main" id="{BC2AD673-A8F8-45D0-A963-A109F8E41C65}"/>
                </a:ext>
              </a:extLst>
            </p:cNvPr>
            <p:cNvSpPr txBox="1"/>
            <p:nvPr/>
          </p:nvSpPr>
          <p:spPr>
            <a:xfrm>
              <a:off x="802015" y="645445"/>
              <a:ext cx="1333619" cy="313574"/>
            </a:xfrm>
            <a:prstGeom prst="rect">
              <a:avLst/>
            </a:prstGeom>
            <a:noFill/>
          </p:spPr>
          <p:txBody>
            <a:bodyPr wrap="square" rtlCol="0">
              <a:spAutoFit/>
            </a:bodyPr>
            <a:lstStyle/>
            <a:p>
              <a:pPr algn="ctr"/>
              <a:r>
                <a:rPr lang="en-US" dirty="0"/>
                <a:t>RGB</a:t>
              </a:r>
            </a:p>
          </p:txBody>
        </p:sp>
        <p:sp>
          <p:nvSpPr>
            <p:cNvPr id="12" name="TextBox 11">
              <a:extLst>
                <a:ext uri="{FF2B5EF4-FFF2-40B4-BE49-F238E27FC236}">
                  <a16:creationId xmlns:a16="http://schemas.microsoft.com/office/drawing/2014/main" id="{42C029FD-1F24-45A2-855D-F86CAAE6BE03}"/>
                </a:ext>
              </a:extLst>
            </p:cNvPr>
            <p:cNvSpPr txBox="1"/>
            <p:nvPr/>
          </p:nvSpPr>
          <p:spPr>
            <a:xfrm rot="16200000">
              <a:off x="-256789" y="1467007"/>
              <a:ext cx="1254125" cy="276999"/>
            </a:xfrm>
            <a:prstGeom prst="rect">
              <a:avLst/>
            </a:prstGeom>
            <a:noFill/>
          </p:spPr>
          <p:txBody>
            <a:bodyPr wrap="square" rtlCol="0">
              <a:spAutoFit/>
            </a:bodyPr>
            <a:lstStyle/>
            <a:p>
              <a:pPr algn="ctr"/>
              <a:r>
                <a:rPr lang="en-US" sz="1200" dirty="0"/>
                <a:t>DMD Far-field</a:t>
              </a:r>
            </a:p>
          </p:txBody>
        </p:sp>
      </p:grpSp>
      <p:sp>
        <p:nvSpPr>
          <p:cNvPr id="13" name="TextBox 12">
            <a:extLst>
              <a:ext uri="{FF2B5EF4-FFF2-40B4-BE49-F238E27FC236}">
                <a16:creationId xmlns:a16="http://schemas.microsoft.com/office/drawing/2014/main" id="{8131FF12-D6BC-436E-B44D-98A156E8AD7D}"/>
              </a:ext>
            </a:extLst>
          </p:cNvPr>
          <p:cNvSpPr txBox="1"/>
          <p:nvPr/>
        </p:nvSpPr>
        <p:spPr>
          <a:xfrm rot="16200000">
            <a:off x="-331976" y="3349041"/>
            <a:ext cx="1254125" cy="276999"/>
          </a:xfrm>
          <a:prstGeom prst="rect">
            <a:avLst/>
          </a:prstGeom>
          <a:noFill/>
        </p:spPr>
        <p:txBody>
          <a:bodyPr wrap="square" rtlCol="0">
            <a:spAutoFit/>
          </a:bodyPr>
          <a:lstStyle/>
          <a:p>
            <a:pPr algn="ctr"/>
            <a:r>
              <a:rPr lang="en-US" sz="1200" dirty="0"/>
              <a:t>Image Plane</a:t>
            </a:r>
          </a:p>
        </p:txBody>
      </p:sp>
      <p:sp>
        <p:nvSpPr>
          <p:cNvPr id="20" name="TextBox 19">
            <a:extLst>
              <a:ext uri="{FF2B5EF4-FFF2-40B4-BE49-F238E27FC236}">
                <a16:creationId xmlns:a16="http://schemas.microsoft.com/office/drawing/2014/main" id="{11DF0C43-9CB1-4E4C-BA76-B7EE8922D945}"/>
              </a:ext>
            </a:extLst>
          </p:cNvPr>
          <p:cNvSpPr txBox="1"/>
          <p:nvPr/>
        </p:nvSpPr>
        <p:spPr>
          <a:xfrm>
            <a:off x="853507" y="2395707"/>
            <a:ext cx="995854" cy="369332"/>
          </a:xfrm>
          <a:prstGeom prst="rect">
            <a:avLst/>
          </a:prstGeom>
          <a:noFill/>
        </p:spPr>
        <p:txBody>
          <a:bodyPr wrap="square" rtlCol="0">
            <a:spAutoFit/>
          </a:bodyPr>
          <a:lstStyle/>
          <a:p>
            <a:r>
              <a:rPr lang="en-US" dirty="0"/>
              <a:t>62.5%</a:t>
            </a:r>
          </a:p>
        </p:txBody>
      </p:sp>
      <p:sp>
        <p:nvSpPr>
          <p:cNvPr id="21" name="TextBox 20">
            <a:extLst>
              <a:ext uri="{FF2B5EF4-FFF2-40B4-BE49-F238E27FC236}">
                <a16:creationId xmlns:a16="http://schemas.microsoft.com/office/drawing/2014/main" id="{594A1293-BEF4-4CBF-9D91-0EFECCF6289A}"/>
              </a:ext>
            </a:extLst>
          </p:cNvPr>
          <p:cNvSpPr txBox="1"/>
          <p:nvPr/>
        </p:nvSpPr>
        <p:spPr>
          <a:xfrm>
            <a:off x="2953943" y="2398304"/>
            <a:ext cx="995854" cy="369332"/>
          </a:xfrm>
          <a:prstGeom prst="rect">
            <a:avLst/>
          </a:prstGeom>
          <a:noFill/>
        </p:spPr>
        <p:txBody>
          <a:bodyPr wrap="square" rtlCol="0">
            <a:spAutoFit/>
          </a:bodyPr>
          <a:lstStyle/>
          <a:p>
            <a:r>
              <a:rPr lang="en-US" dirty="0"/>
              <a:t>66.3%</a:t>
            </a:r>
          </a:p>
        </p:txBody>
      </p:sp>
      <p:sp>
        <p:nvSpPr>
          <p:cNvPr id="22" name="TextBox 21">
            <a:extLst>
              <a:ext uri="{FF2B5EF4-FFF2-40B4-BE49-F238E27FC236}">
                <a16:creationId xmlns:a16="http://schemas.microsoft.com/office/drawing/2014/main" id="{E72E3F5D-D53E-4467-81D7-D4FB66DF91AE}"/>
              </a:ext>
            </a:extLst>
          </p:cNvPr>
          <p:cNvSpPr txBox="1"/>
          <p:nvPr/>
        </p:nvSpPr>
        <p:spPr>
          <a:xfrm>
            <a:off x="5194205" y="2398304"/>
            <a:ext cx="995854" cy="369332"/>
          </a:xfrm>
          <a:prstGeom prst="rect">
            <a:avLst/>
          </a:prstGeom>
          <a:noFill/>
        </p:spPr>
        <p:txBody>
          <a:bodyPr wrap="square" rtlCol="0">
            <a:spAutoFit/>
          </a:bodyPr>
          <a:lstStyle/>
          <a:p>
            <a:r>
              <a:rPr lang="en-US" dirty="0"/>
              <a:t>61.7%</a:t>
            </a:r>
          </a:p>
        </p:txBody>
      </p:sp>
      <p:sp>
        <p:nvSpPr>
          <p:cNvPr id="23" name="TextBox 22">
            <a:extLst>
              <a:ext uri="{FF2B5EF4-FFF2-40B4-BE49-F238E27FC236}">
                <a16:creationId xmlns:a16="http://schemas.microsoft.com/office/drawing/2014/main" id="{136279E9-FCCE-4207-A635-D000B7C12C8D}"/>
              </a:ext>
            </a:extLst>
          </p:cNvPr>
          <p:cNvSpPr txBox="1"/>
          <p:nvPr/>
        </p:nvSpPr>
        <p:spPr>
          <a:xfrm>
            <a:off x="7344501" y="2398304"/>
            <a:ext cx="995854" cy="369332"/>
          </a:xfrm>
          <a:prstGeom prst="rect">
            <a:avLst/>
          </a:prstGeom>
          <a:noFill/>
        </p:spPr>
        <p:txBody>
          <a:bodyPr wrap="square" rtlCol="0">
            <a:spAutoFit/>
          </a:bodyPr>
          <a:lstStyle/>
          <a:p>
            <a:r>
              <a:rPr lang="en-US" dirty="0"/>
              <a:t>59.4%</a:t>
            </a:r>
          </a:p>
        </p:txBody>
      </p:sp>
      <p:sp>
        <p:nvSpPr>
          <p:cNvPr id="24" name="TextBox 23">
            <a:extLst>
              <a:ext uri="{FF2B5EF4-FFF2-40B4-BE49-F238E27FC236}">
                <a16:creationId xmlns:a16="http://schemas.microsoft.com/office/drawing/2014/main" id="{3CFAB378-61F1-4A8C-AA92-1DC92958899E}"/>
              </a:ext>
            </a:extLst>
          </p:cNvPr>
          <p:cNvSpPr txBox="1"/>
          <p:nvPr/>
        </p:nvSpPr>
        <p:spPr>
          <a:xfrm>
            <a:off x="7344501" y="4258126"/>
            <a:ext cx="995854" cy="369332"/>
          </a:xfrm>
          <a:prstGeom prst="rect">
            <a:avLst/>
          </a:prstGeom>
          <a:noFill/>
        </p:spPr>
        <p:txBody>
          <a:bodyPr wrap="square" rtlCol="0">
            <a:spAutoFit/>
          </a:bodyPr>
          <a:lstStyle/>
          <a:p>
            <a:r>
              <a:rPr lang="en-US" dirty="0"/>
              <a:t>58.3%</a:t>
            </a:r>
          </a:p>
        </p:txBody>
      </p:sp>
      <p:sp>
        <p:nvSpPr>
          <p:cNvPr id="25" name="TextBox 24">
            <a:extLst>
              <a:ext uri="{FF2B5EF4-FFF2-40B4-BE49-F238E27FC236}">
                <a16:creationId xmlns:a16="http://schemas.microsoft.com/office/drawing/2014/main" id="{81794865-236B-45AB-ABE0-5F9FDAB24A3F}"/>
              </a:ext>
            </a:extLst>
          </p:cNvPr>
          <p:cNvSpPr txBox="1"/>
          <p:nvPr/>
        </p:nvSpPr>
        <p:spPr>
          <a:xfrm>
            <a:off x="5153958" y="4258126"/>
            <a:ext cx="995854" cy="369332"/>
          </a:xfrm>
          <a:prstGeom prst="rect">
            <a:avLst/>
          </a:prstGeom>
          <a:noFill/>
        </p:spPr>
        <p:txBody>
          <a:bodyPr wrap="square" rtlCol="0">
            <a:spAutoFit/>
          </a:bodyPr>
          <a:lstStyle/>
          <a:p>
            <a:r>
              <a:rPr lang="en-US" dirty="0"/>
              <a:t>60.5%</a:t>
            </a:r>
          </a:p>
        </p:txBody>
      </p:sp>
      <p:sp>
        <p:nvSpPr>
          <p:cNvPr id="27" name="TextBox 26">
            <a:extLst>
              <a:ext uri="{FF2B5EF4-FFF2-40B4-BE49-F238E27FC236}">
                <a16:creationId xmlns:a16="http://schemas.microsoft.com/office/drawing/2014/main" id="{6B30EF3B-7496-4868-97E6-B66C2785D269}"/>
              </a:ext>
            </a:extLst>
          </p:cNvPr>
          <p:cNvSpPr txBox="1"/>
          <p:nvPr/>
        </p:nvSpPr>
        <p:spPr>
          <a:xfrm>
            <a:off x="2945997" y="4258126"/>
            <a:ext cx="995854" cy="369332"/>
          </a:xfrm>
          <a:prstGeom prst="rect">
            <a:avLst/>
          </a:prstGeom>
          <a:noFill/>
        </p:spPr>
        <p:txBody>
          <a:bodyPr wrap="square" rtlCol="0">
            <a:spAutoFit/>
          </a:bodyPr>
          <a:lstStyle/>
          <a:p>
            <a:r>
              <a:rPr lang="en-US" dirty="0"/>
              <a:t>64.6%</a:t>
            </a:r>
          </a:p>
        </p:txBody>
      </p:sp>
      <p:sp>
        <p:nvSpPr>
          <p:cNvPr id="28" name="TextBox 27">
            <a:extLst>
              <a:ext uri="{FF2B5EF4-FFF2-40B4-BE49-F238E27FC236}">
                <a16:creationId xmlns:a16="http://schemas.microsoft.com/office/drawing/2014/main" id="{CF259386-1FDD-4481-93A1-8A05455DFF09}"/>
              </a:ext>
            </a:extLst>
          </p:cNvPr>
          <p:cNvSpPr txBox="1"/>
          <p:nvPr/>
        </p:nvSpPr>
        <p:spPr>
          <a:xfrm>
            <a:off x="838923" y="4264882"/>
            <a:ext cx="995854" cy="369332"/>
          </a:xfrm>
          <a:prstGeom prst="rect">
            <a:avLst/>
          </a:prstGeom>
          <a:noFill/>
        </p:spPr>
        <p:txBody>
          <a:bodyPr wrap="square" rtlCol="0">
            <a:spAutoFit/>
          </a:bodyPr>
          <a:lstStyle/>
          <a:p>
            <a:r>
              <a:rPr lang="en-US" dirty="0"/>
              <a:t>61.1%</a:t>
            </a:r>
          </a:p>
        </p:txBody>
      </p:sp>
      <p:pic>
        <p:nvPicPr>
          <p:cNvPr id="26" name="Picture 25">
            <a:extLst>
              <a:ext uri="{FF2B5EF4-FFF2-40B4-BE49-F238E27FC236}">
                <a16:creationId xmlns:a16="http://schemas.microsoft.com/office/drawing/2014/main" id="{55E7470B-50C7-4DA2-8CA7-E4776C5C5AFB}"/>
              </a:ext>
            </a:extLst>
          </p:cNvPr>
          <p:cNvPicPr>
            <a:picLocks noChangeAspect="1"/>
          </p:cNvPicPr>
          <p:nvPr/>
        </p:nvPicPr>
        <p:blipFill>
          <a:blip r:embed="rId4"/>
          <a:stretch>
            <a:fillRect/>
          </a:stretch>
        </p:blipFill>
        <p:spPr>
          <a:xfrm>
            <a:off x="6805754" y="2676991"/>
            <a:ext cx="2189209" cy="1640052"/>
          </a:xfrm>
          <a:prstGeom prst="rect">
            <a:avLst/>
          </a:prstGeom>
        </p:spPr>
      </p:pic>
      <p:pic>
        <p:nvPicPr>
          <p:cNvPr id="30" name="Picture 29">
            <a:extLst>
              <a:ext uri="{FF2B5EF4-FFF2-40B4-BE49-F238E27FC236}">
                <a16:creationId xmlns:a16="http://schemas.microsoft.com/office/drawing/2014/main" id="{A2B1EB15-0036-4D99-800C-B5C826657ADE}"/>
              </a:ext>
            </a:extLst>
          </p:cNvPr>
          <p:cNvPicPr>
            <a:picLocks noChangeAspect="1"/>
          </p:cNvPicPr>
          <p:nvPr/>
        </p:nvPicPr>
        <p:blipFill>
          <a:blip r:embed="rId5"/>
          <a:stretch>
            <a:fillRect/>
          </a:stretch>
        </p:blipFill>
        <p:spPr>
          <a:xfrm>
            <a:off x="4618849" y="2699804"/>
            <a:ext cx="2162291" cy="1619886"/>
          </a:xfrm>
          <a:prstGeom prst="rect">
            <a:avLst/>
          </a:prstGeom>
        </p:spPr>
      </p:pic>
      <p:pic>
        <p:nvPicPr>
          <p:cNvPr id="31" name="Picture 30">
            <a:extLst>
              <a:ext uri="{FF2B5EF4-FFF2-40B4-BE49-F238E27FC236}">
                <a16:creationId xmlns:a16="http://schemas.microsoft.com/office/drawing/2014/main" id="{619DAE1B-93BD-415B-A2FA-7FBDBEB52A50}"/>
              </a:ext>
            </a:extLst>
          </p:cNvPr>
          <p:cNvPicPr>
            <a:picLocks noChangeAspect="1"/>
          </p:cNvPicPr>
          <p:nvPr/>
        </p:nvPicPr>
        <p:blipFill>
          <a:blip r:embed="rId6"/>
          <a:stretch>
            <a:fillRect/>
          </a:stretch>
        </p:blipFill>
        <p:spPr>
          <a:xfrm>
            <a:off x="2450472" y="2681994"/>
            <a:ext cx="2168377" cy="1624445"/>
          </a:xfrm>
          <a:prstGeom prst="rect">
            <a:avLst/>
          </a:prstGeom>
        </p:spPr>
      </p:pic>
      <p:pic>
        <p:nvPicPr>
          <p:cNvPr id="33" name="Picture 32">
            <a:extLst>
              <a:ext uri="{FF2B5EF4-FFF2-40B4-BE49-F238E27FC236}">
                <a16:creationId xmlns:a16="http://schemas.microsoft.com/office/drawing/2014/main" id="{5CCFE67D-FE29-4FF5-A749-C5F93A5F5349}"/>
              </a:ext>
            </a:extLst>
          </p:cNvPr>
          <p:cNvPicPr>
            <a:picLocks noChangeAspect="1"/>
          </p:cNvPicPr>
          <p:nvPr/>
        </p:nvPicPr>
        <p:blipFill>
          <a:blip r:embed="rId7"/>
          <a:stretch>
            <a:fillRect/>
          </a:stretch>
        </p:blipFill>
        <p:spPr>
          <a:xfrm>
            <a:off x="2456889" y="841162"/>
            <a:ext cx="2168378" cy="1626862"/>
          </a:xfrm>
          <a:prstGeom prst="rect">
            <a:avLst/>
          </a:prstGeom>
        </p:spPr>
      </p:pic>
      <p:pic>
        <p:nvPicPr>
          <p:cNvPr id="34" name="Picture 33">
            <a:extLst>
              <a:ext uri="{FF2B5EF4-FFF2-40B4-BE49-F238E27FC236}">
                <a16:creationId xmlns:a16="http://schemas.microsoft.com/office/drawing/2014/main" id="{1A9E9C7B-DB1B-4324-B3E6-55DFEED2A93A}"/>
              </a:ext>
            </a:extLst>
          </p:cNvPr>
          <p:cNvPicPr>
            <a:picLocks noChangeAspect="1"/>
          </p:cNvPicPr>
          <p:nvPr/>
        </p:nvPicPr>
        <p:blipFill>
          <a:blip r:embed="rId8"/>
          <a:stretch>
            <a:fillRect/>
          </a:stretch>
        </p:blipFill>
        <p:spPr>
          <a:xfrm>
            <a:off x="6801346" y="848083"/>
            <a:ext cx="2168378" cy="1626862"/>
          </a:xfrm>
          <a:prstGeom prst="rect">
            <a:avLst/>
          </a:prstGeom>
        </p:spPr>
      </p:pic>
      <p:pic>
        <p:nvPicPr>
          <p:cNvPr id="35" name="Picture 34">
            <a:extLst>
              <a:ext uri="{FF2B5EF4-FFF2-40B4-BE49-F238E27FC236}">
                <a16:creationId xmlns:a16="http://schemas.microsoft.com/office/drawing/2014/main" id="{022B2C97-90C0-427B-9552-09D217E96ED1}"/>
              </a:ext>
            </a:extLst>
          </p:cNvPr>
          <p:cNvPicPr>
            <a:picLocks noChangeAspect="1"/>
          </p:cNvPicPr>
          <p:nvPr/>
        </p:nvPicPr>
        <p:blipFill>
          <a:blip r:embed="rId9"/>
          <a:stretch>
            <a:fillRect/>
          </a:stretch>
        </p:blipFill>
        <p:spPr>
          <a:xfrm>
            <a:off x="4625267" y="848138"/>
            <a:ext cx="2159079" cy="1619886"/>
          </a:xfrm>
          <a:prstGeom prst="rect">
            <a:avLst/>
          </a:prstGeom>
        </p:spPr>
      </p:pic>
    </p:spTree>
    <p:extLst>
      <p:ext uri="{BB962C8B-B14F-4D97-AF65-F5344CB8AC3E}">
        <p14:creationId xmlns:p14="http://schemas.microsoft.com/office/powerpoint/2010/main" val="3106392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02BC5A-8331-4A7E-A2A1-DD1D66FB8793}"/>
              </a:ext>
            </a:extLst>
          </p:cNvPr>
          <p:cNvPicPr>
            <a:picLocks noChangeAspect="1"/>
          </p:cNvPicPr>
          <p:nvPr/>
        </p:nvPicPr>
        <p:blipFill>
          <a:blip r:embed="rId2"/>
          <a:stretch>
            <a:fillRect/>
          </a:stretch>
        </p:blipFill>
        <p:spPr>
          <a:xfrm>
            <a:off x="231775" y="1121022"/>
            <a:ext cx="3847535" cy="3017542"/>
          </a:xfrm>
          <a:prstGeom prst="rect">
            <a:avLst/>
          </a:prstGeom>
        </p:spPr>
      </p:pic>
      <p:sp>
        <p:nvSpPr>
          <p:cNvPr id="2" name="Title 1">
            <a:extLst>
              <a:ext uri="{FF2B5EF4-FFF2-40B4-BE49-F238E27FC236}">
                <a16:creationId xmlns:a16="http://schemas.microsoft.com/office/drawing/2014/main" id="{56BB9E42-DC29-449F-9DFC-B6B2D3E85826}"/>
              </a:ext>
            </a:extLst>
          </p:cNvPr>
          <p:cNvSpPr>
            <a:spLocks noGrp="1"/>
          </p:cNvSpPr>
          <p:nvPr>
            <p:ph type="title"/>
          </p:nvPr>
        </p:nvSpPr>
        <p:spPr/>
        <p:txBody>
          <a:bodyPr/>
          <a:lstStyle/>
          <a:p>
            <a:r>
              <a:rPr lang="en-US" dirty="0"/>
              <a:t>Illumination aperture</a:t>
            </a:r>
          </a:p>
        </p:txBody>
      </p:sp>
      <p:sp>
        <p:nvSpPr>
          <p:cNvPr id="3" name="Slide Number Placeholder 2">
            <a:extLst>
              <a:ext uri="{FF2B5EF4-FFF2-40B4-BE49-F238E27FC236}">
                <a16:creationId xmlns:a16="http://schemas.microsoft.com/office/drawing/2014/main" id="{EC8C85E2-021C-437F-AB6B-8B4171DD0643}"/>
              </a:ext>
            </a:extLst>
          </p:cNvPr>
          <p:cNvSpPr>
            <a:spLocks noGrp="1"/>
          </p:cNvSpPr>
          <p:nvPr>
            <p:ph type="sldNum" sz="quarter" idx="10"/>
          </p:nvPr>
        </p:nvSpPr>
        <p:spPr/>
        <p:txBody>
          <a:bodyPr/>
          <a:lstStyle/>
          <a:p>
            <a:pPr>
              <a:defRPr/>
            </a:pPr>
            <a:fld id="{D4C52F08-588C-488E-A5AB-DF69250DE862}" type="slidenum">
              <a:rPr lang="en-US" smtClean="0"/>
              <a:pPr>
                <a:defRPr/>
              </a:pPr>
              <a:t>9</a:t>
            </a:fld>
            <a:endParaRPr lang="en-US" dirty="0"/>
          </a:p>
        </p:txBody>
      </p:sp>
      <p:sp>
        <p:nvSpPr>
          <p:cNvPr id="4" name="TextBox 3">
            <a:extLst>
              <a:ext uri="{FF2B5EF4-FFF2-40B4-BE49-F238E27FC236}">
                <a16:creationId xmlns:a16="http://schemas.microsoft.com/office/drawing/2014/main" id="{93C9E190-F46E-441C-9A78-5DC1505FE105}"/>
              </a:ext>
            </a:extLst>
          </p:cNvPr>
          <p:cNvSpPr txBox="1"/>
          <p:nvPr/>
        </p:nvSpPr>
        <p:spPr>
          <a:xfrm>
            <a:off x="4056606" y="1664899"/>
            <a:ext cx="4935294" cy="189333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dirty="0"/>
              <a:t>Add physical metal aperture at exit of FEA</a:t>
            </a:r>
          </a:p>
          <a:p>
            <a:pPr marL="285750" indent="-285750">
              <a:lnSpc>
                <a:spcPct val="150000"/>
              </a:lnSpc>
              <a:buFont typeface="Arial" panose="020B0604020202020204" pitchFamily="34" charset="0"/>
              <a:buChar char="•"/>
            </a:pPr>
            <a:r>
              <a:rPr lang="en-US" sz="1600" dirty="0"/>
              <a:t>Physical aperture defines the f/# of illumination</a:t>
            </a:r>
          </a:p>
          <a:p>
            <a:pPr marL="285750" indent="-285750">
              <a:lnSpc>
                <a:spcPct val="150000"/>
              </a:lnSpc>
              <a:buFont typeface="Arial" panose="020B0604020202020204" pitchFamily="34" charset="0"/>
              <a:buChar char="•"/>
            </a:pPr>
            <a:r>
              <a:rPr lang="en-US" sz="1600" dirty="0"/>
              <a:t>Setting the f/# of illumination with an aperture minimizes the risk of stray light artifacts in the projected image</a:t>
            </a:r>
          </a:p>
        </p:txBody>
      </p:sp>
      <p:cxnSp>
        <p:nvCxnSpPr>
          <p:cNvPr id="10" name="Straight Arrow Connector 9">
            <a:extLst>
              <a:ext uri="{FF2B5EF4-FFF2-40B4-BE49-F238E27FC236}">
                <a16:creationId xmlns:a16="http://schemas.microsoft.com/office/drawing/2014/main" id="{8A12A2C1-D690-49D5-A18F-B2A0570DED37}"/>
              </a:ext>
            </a:extLst>
          </p:cNvPr>
          <p:cNvCxnSpPr/>
          <p:nvPr/>
        </p:nvCxnSpPr>
        <p:spPr>
          <a:xfrm flipH="1">
            <a:off x="2510287" y="1302589"/>
            <a:ext cx="232913" cy="8195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4D3EE9E-4337-4A7F-AA1A-2872AAD56CFA}"/>
              </a:ext>
            </a:extLst>
          </p:cNvPr>
          <p:cNvSpPr txBox="1"/>
          <p:nvPr/>
        </p:nvSpPr>
        <p:spPr>
          <a:xfrm>
            <a:off x="2510287" y="936356"/>
            <a:ext cx="3865161" cy="369332"/>
          </a:xfrm>
          <a:prstGeom prst="rect">
            <a:avLst/>
          </a:prstGeom>
          <a:noFill/>
        </p:spPr>
        <p:txBody>
          <a:bodyPr wrap="none" rtlCol="0">
            <a:spAutoFit/>
          </a:bodyPr>
          <a:lstStyle/>
          <a:p>
            <a:r>
              <a:rPr lang="en-US" dirty="0">
                <a:highlight>
                  <a:srgbClr val="FFFF00"/>
                </a:highlight>
              </a:rPr>
              <a:t>Illumination stop aperture goes here</a:t>
            </a:r>
          </a:p>
        </p:txBody>
      </p:sp>
    </p:spTree>
    <p:extLst>
      <p:ext uri="{BB962C8B-B14F-4D97-AF65-F5344CB8AC3E}">
        <p14:creationId xmlns:p14="http://schemas.microsoft.com/office/powerpoint/2010/main" val="930012280"/>
      </p:ext>
    </p:extLst>
  </p:cSld>
  <p:clrMapOvr>
    <a:masterClrMapping/>
  </p:clrMapOvr>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8631CA30-24D9-4364-9488-FDB07E7FECF5}" vid="{48BA85CE-0C6B-49C4-A166-2FCF3F2F44D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12984</TotalTime>
  <Words>1986</Words>
  <Application>Microsoft Office PowerPoint</Application>
  <PresentationFormat>On-screen Show (16:9)</PresentationFormat>
  <Paragraphs>185</Paragraphs>
  <Slides>17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Cambria Math</vt:lpstr>
      <vt:lpstr>FinalPowerpoint</vt:lpstr>
      <vt:lpstr>0.39’’ AR HUD PGU Optical Design</vt:lpstr>
      <vt:lpstr>PowerPoint Presentation</vt:lpstr>
      <vt:lpstr>Optical Design Layout</vt:lpstr>
      <vt:lpstr>F/# Selection</vt:lpstr>
      <vt:lpstr>LED Options – Selected Osram Q8</vt:lpstr>
      <vt:lpstr>Lumen Budget - F/2.4</vt:lpstr>
      <vt:lpstr>Geometric Efficiency @ DMD Plane</vt:lpstr>
      <vt:lpstr>Geometric Efficiency @ DMD Far-field &amp; Image</vt:lpstr>
      <vt:lpstr>Illumination aperture</vt:lpstr>
      <vt:lpstr>Telecentric Projection Lens Design &amp; MTF Plot</vt:lpstr>
      <vt:lpstr>Lateral Color &amp; Distortion</vt:lpstr>
      <vt:lpstr>Scheimpflug for Sun Glare Reduction</vt:lpstr>
      <vt:lpstr>Scheimpflug for Sun Glare Reduction</vt:lpstr>
      <vt:lpstr>Distortion and MTF Plot with Scheimpflug</vt:lpstr>
      <vt:lpstr>Geometric efficiency with Scheimpflug at Image Plane No Modification at Illumination</vt:lpstr>
      <vt:lpstr>Geometric efficiency with Scheimpflug Modified Illumination to compensate added 2.53deg DMD tilt and maintain low angle(~1deg) to projection lens</vt:lpstr>
      <vt:lpstr>Summary</vt:lpstr>
    </vt:vector>
  </TitlesOfParts>
  <Company>Texas Instruments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.39’’ AR HUD Design Spec</dc:title>
  <dc:creator>Zhou, Xi</dc:creator>
  <cp:keywords>NDA Restrictions</cp:keywords>
  <cp:lastModifiedBy>Ferri, John</cp:lastModifiedBy>
  <cp:revision>118</cp:revision>
  <dcterms:created xsi:type="dcterms:W3CDTF">2025-01-23T19:26:57Z</dcterms:created>
  <dcterms:modified xsi:type="dcterms:W3CDTF">2025-08-20T17:42:25Z</dcterms:modified>
</cp:coreProperties>
</file>